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0" r:id="rId1"/>
  </p:sldMasterIdLst>
  <p:notesMasterIdLst>
    <p:notesMasterId r:id="rId30"/>
  </p:notesMasterIdLst>
  <p:sldIdLst>
    <p:sldId id="314" r:id="rId2"/>
    <p:sldId id="330" r:id="rId3"/>
    <p:sldId id="1533" r:id="rId4"/>
    <p:sldId id="335" r:id="rId5"/>
    <p:sldId id="333" r:id="rId6"/>
    <p:sldId id="435" r:id="rId7"/>
    <p:sldId id="389" r:id="rId8"/>
    <p:sldId id="1539" r:id="rId9"/>
    <p:sldId id="441" r:id="rId10"/>
    <p:sldId id="1534" r:id="rId11"/>
    <p:sldId id="408" r:id="rId12"/>
    <p:sldId id="1535" r:id="rId13"/>
    <p:sldId id="402" r:id="rId14"/>
    <p:sldId id="398" r:id="rId15"/>
    <p:sldId id="440" r:id="rId16"/>
    <p:sldId id="413" r:id="rId17"/>
    <p:sldId id="1536" r:id="rId18"/>
    <p:sldId id="409" r:id="rId19"/>
    <p:sldId id="1518" r:id="rId20"/>
    <p:sldId id="446" r:id="rId21"/>
    <p:sldId id="1537" r:id="rId22"/>
    <p:sldId id="1540" r:id="rId23"/>
    <p:sldId id="1538" r:id="rId24"/>
    <p:sldId id="1545" r:id="rId25"/>
    <p:sldId id="1532" r:id="rId26"/>
    <p:sldId id="269" r:id="rId27"/>
    <p:sldId id="1541" r:id="rId28"/>
    <p:sldId id="1546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3" userDrawn="1">
          <p15:clr>
            <a:srgbClr val="A4A3A4"/>
          </p15:clr>
        </p15:guide>
        <p15:guide id="2" pos="4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C8E"/>
    <a:srgbClr val="3D2362"/>
    <a:srgbClr val="F3F1EF"/>
    <a:srgbClr val="90C250"/>
    <a:srgbClr val="FFFFFF"/>
    <a:srgbClr val="F8F8F8"/>
    <a:srgbClr val="342251"/>
    <a:srgbClr val="FCFCFC"/>
    <a:srgbClr val="8E8D8F"/>
    <a:srgbClr val="99C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1470"/>
  </p:normalViewPr>
  <p:slideViewPr>
    <p:cSldViewPr snapToGrid="0">
      <p:cViewPr varScale="1">
        <p:scale>
          <a:sx n="117" d="100"/>
          <a:sy n="117" d="100"/>
        </p:scale>
        <p:origin x="2960" y="184"/>
      </p:cViewPr>
      <p:guideLst>
        <p:guide orient="horz" pos="1393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210D8-0096-494A-93B3-D0FAC2F78D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2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CA" dirty="0"/>
              <a:t>Good documentation reduces the dependence on trust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62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054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730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535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userDrawn="1">
  <p:cSld name="1_Title Slide 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178594"/>
            <a:ext cx="914400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2"/>
          <p:cNvCxnSpPr/>
          <p:nvPr/>
        </p:nvCxnSpPr>
        <p:spPr>
          <a:xfrm>
            <a:off x="749165" y="4610100"/>
            <a:ext cx="2153100" cy="3300"/>
          </a:xfrm>
          <a:prstGeom prst="straightConnector1">
            <a:avLst/>
          </a:prstGeom>
          <a:noFill/>
          <a:ln w="76200" cap="flat" cmpd="sng">
            <a:solidFill>
              <a:srgbClr val="A2C52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11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404" y="466950"/>
            <a:ext cx="989034" cy="2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45200" y="1406225"/>
            <a:ext cx="5478000" cy="28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D96D1-65AD-474F-BE4B-2AE6CD55B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60" y="3665591"/>
            <a:ext cx="4324003" cy="330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20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AEADC-827C-DF4C-8153-D81D77DF50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oogle Shape;75;p11">
            <a:extLst>
              <a:ext uri="{FF2B5EF4-FFF2-40B4-BE49-F238E27FC236}">
                <a16:creationId xmlns:a16="http://schemas.microsoft.com/office/drawing/2014/main" id="{2A7F52EB-F3CB-674E-9459-7A62F9A9BB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4995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Google Shape;76;p11">
            <a:extLst>
              <a:ext uri="{FF2B5EF4-FFF2-40B4-BE49-F238E27FC236}">
                <a16:creationId xmlns:a16="http://schemas.microsoft.com/office/drawing/2014/main" id="{1E6E8989-F304-9041-8075-814F7475840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0" y="1106575"/>
            <a:ext cx="4001632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2C52D"/>
              </a:buClr>
              <a:buSzPts val="1400"/>
              <a:buFont typeface="Lato"/>
              <a:buChar char="⇛"/>
              <a:defRPr sz="16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200"/>
              </a:spcBef>
              <a:spcAft>
                <a:spcPts val="200"/>
              </a:spcAft>
              <a:buSzPts val="1400"/>
              <a:buFont typeface="Arial" panose="020B0604020202020204" pitchFamily="34" charset="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Google Shape;73;p11">
            <a:extLst>
              <a:ext uri="{FF2B5EF4-FFF2-40B4-BE49-F238E27FC236}">
                <a16:creationId xmlns:a16="http://schemas.microsoft.com/office/drawing/2014/main" id="{C07E493D-9D26-5C46-8886-E08589ADC1A2}"/>
              </a:ext>
            </a:extLst>
          </p:cNvPr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4;p11">
            <a:extLst>
              <a:ext uri="{FF2B5EF4-FFF2-40B4-BE49-F238E27FC236}">
                <a16:creationId xmlns:a16="http://schemas.microsoft.com/office/drawing/2014/main" id="{80A2EA54-A46C-6948-8407-21BFB9EE8DBF}"/>
              </a:ext>
            </a:extLst>
          </p:cNvPr>
          <p:cNvCxnSpPr/>
          <p:nvPr userDrawn="1"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264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4">
            <a:extLst>
              <a:ext uri="{FF2B5EF4-FFF2-40B4-BE49-F238E27FC236}">
                <a16:creationId xmlns:a16="http://schemas.microsoft.com/office/drawing/2014/main" id="{5B68116C-F47A-7444-B459-F63A60CA346D}"/>
              </a:ext>
            </a:extLst>
          </p:cNvPr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AA2C4-B1B2-6C41-A252-BC4A52F3D49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Google Shape;93;p14">
            <a:extLst>
              <a:ext uri="{FF2B5EF4-FFF2-40B4-BE49-F238E27FC236}">
                <a16:creationId xmlns:a16="http://schemas.microsoft.com/office/drawing/2014/main" id="{381EC8C0-6055-4648-A2C2-FD1D20F0C4CB}"/>
              </a:ext>
            </a:extLst>
          </p:cNvPr>
          <p:cNvPicPr preferRelativeResize="0"/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94;p14">
            <a:extLst>
              <a:ext uri="{FF2B5EF4-FFF2-40B4-BE49-F238E27FC236}">
                <a16:creationId xmlns:a16="http://schemas.microsoft.com/office/drawing/2014/main" id="{CF0B6A8C-8072-F149-A8FA-8987D931F099}"/>
              </a:ext>
            </a:extLst>
          </p:cNvPr>
          <p:cNvCxnSpPr/>
          <p:nvPr userDrawn="1"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95;p14">
            <a:extLst>
              <a:ext uri="{FF2B5EF4-FFF2-40B4-BE49-F238E27FC236}">
                <a16:creationId xmlns:a16="http://schemas.microsoft.com/office/drawing/2014/main" id="{71DA9E2E-2EFC-1C42-98AA-8EBD8961A7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4995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Google Shape;96;p14">
            <a:extLst>
              <a:ext uri="{FF2B5EF4-FFF2-40B4-BE49-F238E27FC236}">
                <a16:creationId xmlns:a16="http://schemas.microsoft.com/office/drawing/2014/main" id="{26A179D2-1C90-334D-B9DE-E98F27789A75}"/>
              </a:ext>
            </a:extLst>
          </p:cNvPr>
          <p:cNvSpPr/>
          <p:nvPr userDrawn="1"/>
        </p:nvSpPr>
        <p:spPr>
          <a:xfrm>
            <a:off x="4550667" y="1232725"/>
            <a:ext cx="3600000" cy="30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97;p14">
            <a:extLst>
              <a:ext uri="{FF2B5EF4-FFF2-40B4-BE49-F238E27FC236}">
                <a16:creationId xmlns:a16="http://schemas.microsoft.com/office/drawing/2014/main" id="{DE4EA939-1CFF-914B-93F4-1741986C269B}"/>
              </a:ext>
            </a:extLst>
          </p:cNvPr>
          <p:cNvSpPr/>
          <p:nvPr userDrawn="1"/>
        </p:nvSpPr>
        <p:spPr>
          <a:xfrm>
            <a:off x="659357" y="1232725"/>
            <a:ext cx="3600000" cy="30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4653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3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" y="4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612" y="4502975"/>
            <a:ext cx="350782" cy="333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8"/>
          <p:cNvCxnSpPr/>
          <p:nvPr/>
        </p:nvCxnSpPr>
        <p:spPr>
          <a:xfrm>
            <a:off x="631925" y="4666900"/>
            <a:ext cx="3555000" cy="3000"/>
          </a:xfrm>
          <a:prstGeom prst="straightConnector1">
            <a:avLst/>
          </a:prstGeom>
          <a:noFill/>
          <a:ln w="9525" cap="flat" cmpd="sng">
            <a:solidFill>
              <a:srgbClr val="623C8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18"/>
          <p:cNvCxnSpPr/>
          <p:nvPr/>
        </p:nvCxnSpPr>
        <p:spPr>
          <a:xfrm rot="10800000" flipH="1">
            <a:off x="4935100" y="4672150"/>
            <a:ext cx="3577200" cy="7200"/>
          </a:xfrm>
          <a:prstGeom prst="straightConnector1">
            <a:avLst/>
          </a:prstGeom>
          <a:noFill/>
          <a:ln w="9525" cap="flat" cmpd="sng">
            <a:solidFill>
              <a:srgbClr val="623C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8"/>
          <p:cNvSpPr txBox="1"/>
          <p:nvPr/>
        </p:nvSpPr>
        <p:spPr>
          <a:xfrm>
            <a:off x="4083675" y="1617700"/>
            <a:ext cx="130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GB" sz="16000" b="0" i="0" u="none" strike="noStrike" cap="none" dirty="0">
                <a:solidFill>
                  <a:srgbClr val="623C8E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15900" b="0" i="0" u="none" strike="noStrike" cap="none" dirty="0">
              <a:solidFill>
                <a:srgbClr val="623C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1"/>
          </p:nvPr>
        </p:nvSpPr>
        <p:spPr>
          <a:xfrm>
            <a:off x="639050" y="1881850"/>
            <a:ext cx="78732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D2240-9EA6-E54F-817A-A116C42A14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Google Shape;92;p14">
            <a:extLst>
              <a:ext uri="{FF2B5EF4-FFF2-40B4-BE49-F238E27FC236}">
                <a16:creationId xmlns:a16="http://schemas.microsoft.com/office/drawing/2014/main" id="{DC177095-1B45-2548-BA60-16EDB2661304}"/>
              </a:ext>
            </a:extLst>
          </p:cNvPr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2F04B59-C232-8241-B2F2-3C4FBFD5154F}"/>
              </a:ext>
            </a:extLst>
          </p:cNvPr>
          <p:cNvSpPr txBox="1">
            <a:spLocks/>
          </p:cNvSpPr>
          <p:nvPr userDrawn="1"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oogle Shape;93;p14">
            <a:extLst>
              <a:ext uri="{FF2B5EF4-FFF2-40B4-BE49-F238E27FC236}">
                <a16:creationId xmlns:a16="http://schemas.microsoft.com/office/drawing/2014/main" id="{180EA07C-F72D-C648-B5E1-A8D35D5A60DF}"/>
              </a:ext>
            </a:extLst>
          </p:cNvPr>
          <p:cNvPicPr preferRelativeResize="0"/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94;p14">
            <a:extLst>
              <a:ext uri="{FF2B5EF4-FFF2-40B4-BE49-F238E27FC236}">
                <a16:creationId xmlns:a16="http://schemas.microsoft.com/office/drawing/2014/main" id="{7D575399-C220-8A42-9527-53F28987076F}"/>
              </a:ext>
            </a:extLst>
          </p:cNvPr>
          <p:cNvCxnSpPr/>
          <p:nvPr userDrawn="1"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95;p14">
            <a:extLst>
              <a:ext uri="{FF2B5EF4-FFF2-40B4-BE49-F238E27FC236}">
                <a16:creationId xmlns:a16="http://schemas.microsoft.com/office/drawing/2014/main" id="{5E2B4A80-71E7-1A49-9F16-D9FA26CC72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4995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Google Shape;96;p14">
            <a:extLst>
              <a:ext uri="{FF2B5EF4-FFF2-40B4-BE49-F238E27FC236}">
                <a16:creationId xmlns:a16="http://schemas.microsoft.com/office/drawing/2014/main" id="{00AA2FBD-4F0F-6346-B9D3-2B54B97BAC7B}"/>
              </a:ext>
            </a:extLst>
          </p:cNvPr>
          <p:cNvSpPr/>
          <p:nvPr userDrawn="1"/>
        </p:nvSpPr>
        <p:spPr>
          <a:xfrm>
            <a:off x="4899025" y="1841067"/>
            <a:ext cx="3600000" cy="24498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97;p14">
            <a:extLst>
              <a:ext uri="{FF2B5EF4-FFF2-40B4-BE49-F238E27FC236}">
                <a16:creationId xmlns:a16="http://schemas.microsoft.com/office/drawing/2014/main" id="{10C7AA06-087D-554D-BEE7-F8EDF28D44A4}"/>
              </a:ext>
            </a:extLst>
          </p:cNvPr>
          <p:cNvSpPr/>
          <p:nvPr userDrawn="1"/>
        </p:nvSpPr>
        <p:spPr>
          <a:xfrm>
            <a:off x="659357" y="1841067"/>
            <a:ext cx="3600000" cy="24498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400" dirty="0"/>
          </a:p>
          <a:p>
            <a:pPr marL="285750" lvl="2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dirty="0"/>
          </a:p>
        </p:txBody>
      </p:sp>
      <p:sp>
        <p:nvSpPr>
          <p:cNvPr id="11" name="Google Shape;97;p14">
            <a:extLst>
              <a:ext uri="{FF2B5EF4-FFF2-40B4-BE49-F238E27FC236}">
                <a16:creationId xmlns:a16="http://schemas.microsoft.com/office/drawing/2014/main" id="{8468A6E5-7FA6-D144-BA70-65E3370D5DD8}"/>
              </a:ext>
            </a:extLst>
          </p:cNvPr>
          <p:cNvSpPr/>
          <p:nvPr userDrawn="1"/>
        </p:nvSpPr>
        <p:spPr>
          <a:xfrm>
            <a:off x="659357" y="1016924"/>
            <a:ext cx="7839668" cy="7053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 panose="020F0502020204030203" pitchFamily="34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34B3C2-7376-BE41-8CA9-C0D1DFD92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841500"/>
            <a:ext cx="3586162" cy="244475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>
                <a:latin typeface="Lato" panose="020F0502020204030203" pitchFamily="34" charset="77"/>
              </a:defRPr>
            </a:lvl1pPr>
            <a:lvl2pPr marL="273050" indent="-1333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2pPr>
            <a:lvl3pPr marL="273050" indent="-133350"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3pPr>
            <a:lvl4pPr marL="273050" indent="-133350"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273050" indent="-133350"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CAC2B50-7925-3E47-A538-1BC5EDB28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2059" y="1858485"/>
            <a:ext cx="3586162" cy="2444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600"/>
              </a:spcAft>
              <a:defRPr>
                <a:latin typeface="Lato" panose="020F0502020204030203" pitchFamily="34" charset="77"/>
              </a:defRPr>
            </a:lvl1pPr>
            <a:lvl2pPr marL="273050" indent="-1333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2pPr>
            <a:lvl3pPr marL="273050" indent="-133350"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3pPr>
            <a:lvl4pPr marL="273050" indent="-133350"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273050" indent="-133350"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35B29AC-356D-E440-9C45-C21F57E6C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600" y="1082675"/>
            <a:ext cx="7670800" cy="577850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33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ckgrd" type="blank">
  <p:cSld name="Purple Backgrd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" y="4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2"/>
          <p:cNvCxnSpPr/>
          <p:nvPr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623C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2"/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4995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2"/>
          </p:nvPr>
        </p:nvSpPr>
        <p:spPr>
          <a:xfrm>
            <a:off x="556400" y="1106575"/>
            <a:ext cx="7325400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C52D"/>
              </a:buClr>
              <a:buSzPts val="1400"/>
              <a:buFont typeface="Lato"/>
              <a:buChar char="⇛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AutoNum type="romanLcPeriod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AutoNum type="arabicPeriod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AutoNum type="alphaLcPeriod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AutoNum type="romanLcPeriod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AutoNum type="arabicPeriod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AutoNum type="alphaLcPeriod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AutoNum type="romanLcPeriod"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502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404" y="466950"/>
            <a:ext cx="989034" cy="297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"/>
          <p:cNvCxnSpPr/>
          <p:nvPr/>
        </p:nvCxnSpPr>
        <p:spPr>
          <a:xfrm>
            <a:off x="740200" y="4533900"/>
            <a:ext cx="2153100" cy="3300"/>
          </a:xfrm>
          <a:prstGeom prst="straightConnector1">
            <a:avLst/>
          </a:prstGeom>
          <a:noFill/>
          <a:ln w="76200" cap="flat" cmpd="sng">
            <a:solidFill>
              <a:srgbClr val="A2C52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52344" y="1994231"/>
            <a:ext cx="5478000" cy="226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07C396-5F4C-5544-8AB3-1921FCEB9C3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CBFDC-FC53-C145-87E3-0FE906977F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Google Shape;75;p11">
            <a:extLst>
              <a:ext uri="{FF2B5EF4-FFF2-40B4-BE49-F238E27FC236}">
                <a16:creationId xmlns:a16="http://schemas.microsoft.com/office/drawing/2014/main" id="{068964BD-2D74-4446-97E6-A7AAD5C4EF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399" y="439100"/>
            <a:ext cx="6623069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6" name="Google Shape;81;p12">
            <a:extLst>
              <a:ext uri="{FF2B5EF4-FFF2-40B4-BE49-F238E27FC236}">
                <a16:creationId xmlns:a16="http://schemas.microsoft.com/office/drawing/2014/main" id="{520348C0-23BE-084F-9B8C-13519E6190F3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82;p12">
            <a:extLst>
              <a:ext uri="{FF2B5EF4-FFF2-40B4-BE49-F238E27FC236}">
                <a16:creationId xmlns:a16="http://schemas.microsoft.com/office/drawing/2014/main" id="{2A5BC63B-5804-9942-B614-40372695BCA8}"/>
              </a:ext>
            </a:extLst>
          </p:cNvPr>
          <p:cNvCxnSpPr/>
          <p:nvPr userDrawn="1"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623C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76;p11">
            <a:extLst>
              <a:ext uri="{FF2B5EF4-FFF2-40B4-BE49-F238E27FC236}">
                <a16:creationId xmlns:a16="http://schemas.microsoft.com/office/drawing/2014/main" id="{EE958B86-C478-194E-BFB0-ECF15EED2F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6401" y="1106575"/>
            <a:ext cx="5196699" cy="3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2C52D"/>
              </a:buClr>
              <a:buSzPts val="1400"/>
              <a:buFont typeface="Lato"/>
              <a:buChar char="⇛"/>
              <a:defRPr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600"/>
              </a:spcBef>
              <a:spcAft>
                <a:spcPts val="600"/>
              </a:spcAft>
              <a:buClr>
                <a:srgbClr val="623C8E"/>
              </a:buClr>
              <a:buSzPct val="50000"/>
              <a:buFont typeface=".Lucida Grande UI Regular"/>
              <a:buChar char="◆"/>
              <a:defRPr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936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Body Text 1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0400" y="4514175"/>
            <a:ext cx="257423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7"/>
          <p:cNvCxnSpPr/>
          <p:nvPr/>
        </p:nvCxnSpPr>
        <p:spPr>
          <a:xfrm>
            <a:off x="631925" y="4666900"/>
            <a:ext cx="7549500" cy="2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" name="Google Shape;45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58524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2690000" y="439100"/>
            <a:ext cx="4995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2690000" y="1164900"/>
            <a:ext cx="6587100" cy="25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2C52D"/>
              </a:buClr>
              <a:buSzPts val="1400"/>
              <a:buFont typeface="Lato"/>
              <a:buChar char="⇛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 White + Boxes" preserve="1" userDrawn="1">
  <p:cSld name="Off White + Boxe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4"/>
          <p:cNvCxnSpPr/>
          <p:nvPr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4995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6087125" y="1232725"/>
            <a:ext cx="2363100" cy="30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4"/>
          <p:cNvSpPr/>
          <p:nvPr/>
        </p:nvSpPr>
        <p:spPr>
          <a:xfrm>
            <a:off x="3368925" y="1232725"/>
            <a:ext cx="2363100" cy="30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4"/>
          <p:cNvSpPr/>
          <p:nvPr/>
        </p:nvSpPr>
        <p:spPr>
          <a:xfrm>
            <a:off x="650725" y="1232725"/>
            <a:ext cx="2363100" cy="30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B384F-8CE4-A64E-B024-589DF6A79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080" y="1341393"/>
            <a:ext cx="2133600" cy="347663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9E3755D-B4BD-4D44-BA7A-A2D5B91E4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5200" y="1350118"/>
            <a:ext cx="2133600" cy="347663"/>
          </a:xfrm>
          <a:prstGeom prst="rect">
            <a:avLst/>
          </a:prstGeom>
        </p:spPr>
        <p:txBody>
          <a:bodyPr anchor="ctr"/>
          <a:lstStyle>
            <a:lvl1pPr algn="ctr">
              <a:defRPr lang="en-US" sz="1400" b="1" i="0" u="none" strike="noStrike" cap="all" baseline="0" dirty="0" smtClean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77"/>
                <a:ea typeface="Arial"/>
                <a:cs typeface="Arial"/>
                <a:sym typeface="Arial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B76DA2-A782-214F-95EA-4696625120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0775" y="1341392"/>
            <a:ext cx="2133600" cy="347663"/>
          </a:xfrm>
          <a:prstGeom prst="rect">
            <a:avLst/>
          </a:prstGeom>
        </p:spPr>
        <p:txBody>
          <a:bodyPr anchor="ctr"/>
          <a:lstStyle>
            <a:lvl1pPr algn="ctr">
              <a:defRPr lang="en-US" sz="1400" b="1" i="0" u="none" strike="noStrike" cap="all" baseline="0" dirty="0" smtClean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77"/>
                <a:ea typeface="Arial"/>
                <a:cs typeface="Arial"/>
                <a:sym typeface="Arial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33398-CBF7-5F4F-ABBC-EC4E26721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080" y="1797722"/>
            <a:ext cx="2133600" cy="2337069"/>
          </a:xfrm>
          <a:prstGeom prst="rect">
            <a:avLst/>
          </a:prstGeom>
        </p:spPr>
        <p:txBody>
          <a:bodyPr/>
          <a:lstStyle>
            <a:lvl1pPr marL="138113" indent="-1381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b="0" i="0">
                <a:latin typeface="Lato Light" panose="020F0302020204030203" pitchFamily="34" charset="77"/>
              </a:defRPr>
            </a:lvl1pPr>
            <a:lvl2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2pPr>
            <a:lvl3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3pPr>
            <a:lvl4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4pPr>
            <a:lvl5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EC2FB74-BFD0-E845-822C-3279856C9C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3675" y="1797722"/>
            <a:ext cx="2133600" cy="2337069"/>
          </a:xfrm>
          <a:prstGeom prst="rect">
            <a:avLst/>
          </a:prstGeom>
        </p:spPr>
        <p:txBody>
          <a:bodyPr/>
          <a:lstStyle>
            <a:lvl1pPr marL="138113" indent="-1381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b="0" i="0">
                <a:latin typeface="Lato Light" panose="020F0302020204030203" pitchFamily="34" charset="77"/>
              </a:defRPr>
            </a:lvl1pPr>
            <a:lvl2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2pPr>
            <a:lvl3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3pPr>
            <a:lvl4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4pPr>
            <a:lvl5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0EFD09-327B-E244-9128-A1CE63E6C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775" y="1797722"/>
            <a:ext cx="2133600" cy="2337069"/>
          </a:xfrm>
          <a:prstGeom prst="rect">
            <a:avLst/>
          </a:prstGeom>
        </p:spPr>
        <p:txBody>
          <a:bodyPr/>
          <a:lstStyle>
            <a:lvl1pPr marL="138113" indent="-1381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b="0" i="0">
                <a:latin typeface="Lato Light" panose="020F0302020204030203" pitchFamily="34" charset="77"/>
              </a:defRPr>
            </a:lvl1pPr>
            <a:lvl2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2pPr>
            <a:lvl3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3pPr>
            <a:lvl4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4pPr>
            <a:lvl5pPr>
              <a:buFont typeface="Arial" panose="020B0604020202020204" pitchFamily="34" charset="0"/>
              <a:buChar char="•"/>
              <a:defRPr b="0" i="0">
                <a:latin typeface="Lato Light" panose="020F03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555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 White Bacgrd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1"/>
          <p:cNvCxnSpPr/>
          <p:nvPr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6808806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556400" y="1106575"/>
            <a:ext cx="7325400" cy="333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A2C52D"/>
              </a:buClr>
              <a:buSzPts val="1400"/>
              <a:buFont typeface="Lato"/>
              <a:buChar char="⇛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400"/>
              </a:spcBef>
              <a:spcAft>
                <a:spcPts val="400"/>
              </a:spcAft>
              <a:buSzPts val="1400"/>
              <a:buFont typeface="Arial" panose="020B0604020202020204" pitchFamily="34" charset="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1178FD-7476-1042-B90D-912F6259078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Google Shape;72;p11">
            <a:extLst>
              <a:ext uri="{FF2B5EF4-FFF2-40B4-BE49-F238E27FC236}">
                <a16:creationId xmlns:a16="http://schemas.microsoft.com/office/drawing/2014/main" id="{69D0AD1C-6823-0945-8E64-AF6A2911DAE5}"/>
              </a:ext>
            </a:extLst>
          </p:cNvPr>
          <p:cNvSpPr txBox="1">
            <a:spLocks/>
          </p:cNvSpPr>
          <p:nvPr userDrawn="1"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Google Shape;73;p11">
            <a:extLst>
              <a:ext uri="{FF2B5EF4-FFF2-40B4-BE49-F238E27FC236}">
                <a16:creationId xmlns:a16="http://schemas.microsoft.com/office/drawing/2014/main" id="{01FC23C3-3C09-9E4A-B692-1462458F3F04}"/>
              </a:ext>
            </a:extLst>
          </p:cNvPr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74;p11">
            <a:extLst>
              <a:ext uri="{FF2B5EF4-FFF2-40B4-BE49-F238E27FC236}">
                <a16:creationId xmlns:a16="http://schemas.microsoft.com/office/drawing/2014/main" id="{F7907D5E-7D7A-F443-B395-F5BD1642A525}"/>
              </a:ext>
            </a:extLst>
          </p:cNvPr>
          <p:cNvCxnSpPr/>
          <p:nvPr userDrawn="1"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5;p11">
            <a:extLst>
              <a:ext uri="{FF2B5EF4-FFF2-40B4-BE49-F238E27FC236}">
                <a16:creationId xmlns:a16="http://schemas.microsoft.com/office/drawing/2014/main" id="{3A546157-2C56-C040-9CD4-359BC8D7A4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6808806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Google Shape;76;p11">
            <a:extLst>
              <a:ext uri="{FF2B5EF4-FFF2-40B4-BE49-F238E27FC236}">
                <a16:creationId xmlns:a16="http://schemas.microsoft.com/office/drawing/2014/main" id="{BC789515-184A-4949-A271-0F0FFBA838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6400" y="1106575"/>
            <a:ext cx="7325400" cy="333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A2C52D"/>
              </a:buClr>
              <a:buSzPts val="1400"/>
              <a:buFont typeface="Lato"/>
              <a:buChar char="⇛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400"/>
              </a:spcBef>
              <a:spcAft>
                <a:spcPts val="400"/>
              </a:spcAft>
              <a:buSzPts val="1400"/>
              <a:buFont typeface="Arial" panose="020B0604020202020204" pitchFamily="34" charset="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1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p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6014D-BAF6-484F-B309-E1B1089671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Google Shape;73;p11">
            <a:extLst>
              <a:ext uri="{FF2B5EF4-FFF2-40B4-BE49-F238E27FC236}">
                <a16:creationId xmlns:a16="http://schemas.microsoft.com/office/drawing/2014/main" id="{0CEE266F-B77A-DD4D-8548-42BDB0E4B5F6}"/>
              </a:ext>
            </a:extLst>
          </p:cNvPr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74;p11">
            <a:extLst>
              <a:ext uri="{FF2B5EF4-FFF2-40B4-BE49-F238E27FC236}">
                <a16:creationId xmlns:a16="http://schemas.microsoft.com/office/drawing/2014/main" id="{46E12F5A-7063-D84E-AD7D-1BE526B6C3A3}"/>
              </a:ext>
            </a:extLst>
          </p:cNvPr>
          <p:cNvCxnSpPr/>
          <p:nvPr userDrawn="1"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75;p11">
            <a:extLst>
              <a:ext uri="{FF2B5EF4-FFF2-40B4-BE49-F238E27FC236}">
                <a16:creationId xmlns:a16="http://schemas.microsoft.com/office/drawing/2014/main" id="{7D4C1BC5-5E8B-0B47-A48A-275CEAE76D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6823094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7" name="Google Shape;76;p11">
            <a:extLst>
              <a:ext uri="{FF2B5EF4-FFF2-40B4-BE49-F238E27FC236}">
                <a16:creationId xmlns:a16="http://schemas.microsoft.com/office/drawing/2014/main" id="{8DB042B6-BA1A-4441-A5DF-72A224E896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6400" y="1106575"/>
            <a:ext cx="7325400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2C52D"/>
              </a:buClr>
              <a:buSzPts val="1400"/>
              <a:buFont typeface="Lato"/>
              <a:buChar char="⇛"/>
              <a:defRPr sz="16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200"/>
              </a:spcBef>
              <a:spcAft>
                <a:spcPts val="200"/>
              </a:spcAft>
              <a:buSzPts val="1400"/>
              <a:buFont typeface="Arial" panose="020B0604020202020204" pitchFamily="34" charset="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799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6014D-BAF6-484F-B309-E1B1089671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Google Shape;73;p11">
            <a:extLst>
              <a:ext uri="{FF2B5EF4-FFF2-40B4-BE49-F238E27FC236}">
                <a16:creationId xmlns:a16="http://schemas.microsoft.com/office/drawing/2014/main" id="{0CEE266F-B77A-DD4D-8548-42BDB0E4B5F6}"/>
              </a:ext>
            </a:extLst>
          </p:cNvPr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25" y="4553176"/>
            <a:ext cx="778281" cy="234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74;p11">
            <a:extLst>
              <a:ext uri="{FF2B5EF4-FFF2-40B4-BE49-F238E27FC236}">
                <a16:creationId xmlns:a16="http://schemas.microsoft.com/office/drawing/2014/main" id="{46E12F5A-7063-D84E-AD7D-1BE526B6C3A3}"/>
              </a:ext>
            </a:extLst>
          </p:cNvPr>
          <p:cNvCxnSpPr/>
          <p:nvPr userDrawn="1"/>
        </p:nvCxnSpPr>
        <p:spPr>
          <a:xfrm>
            <a:off x="631925" y="4666900"/>
            <a:ext cx="69444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75;p11">
            <a:extLst>
              <a:ext uri="{FF2B5EF4-FFF2-40B4-BE49-F238E27FC236}">
                <a16:creationId xmlns:a16="http://schemas.microsoft.com/office/drawing/2014/main" id="{7D4C1BC5-5E8B-0B47-A48A-275CEAE76D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00" y="439100"/>
            <a:ext cx="6823094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623C8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7" name="Google Shape;76;p11">
            <a:extLst>
              <a:ext uri="{FF2B5EF4-FFF2-40B4-BE49-F238E27FC236}">
                <a16:creationId xmlns:a16="http://schemas.microsoft.com/office/drawing/2014/main" id="{8DB042B6-BA1A-4441-A5DF-72A224E896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6400" y="1106575"/>
            <a:ext cx="3915708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C52D"/>
              </a:buClr>
              <a:buSzPts val="1400"/>
              <a:buFont typeface="Lato"/>
              <a:buChar char="⇛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200"/>
              </a:spcBef>
              <a:spcAft>
                <a:spcPts val="200"/>
              </a:spcAft>
              <a:buSzPts val="1400"/>
              <a:buFont typeface="Arial" panose="020B0604020202020204" pitchFamily="34" charset="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Google Shape;76;p11">
            <a:extLst>
              <a:ext uri="{FF2B5EF4-FFF2-40B4-BE49-F238E27FC236}">
                <a16:creationId xmlns:a16="http://schemas.microsoft.com/office/drawing/2014/main" id="{B0B6C384-E546-A24A-9CDA-451A4B9AB64B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671892" y="1106575"/>
            <a:ext cx="3915708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2C52D"/>
              </a:buClr>
              <a:buSzPts val="1400"/>
              <a:buFont typeface="Lato"/>
              <a:buChar char="⇛"/>
              <a:defRPr lang="en-US" sz="1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200"/>
              </a:spcBef>
              <a:spcAft>
                <a:spcPts val="200"/>
              </a:spcAft>
              <a:buSzPts val="1400"/>
              <a:buFont typeface="Arial" panose="020B0604020202020204" pitchFamily="34" charset="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eriod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romanLcPeriod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marR="0" lvl="0" indent="-31750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C52D"/>
              </a:buClr>
              <a:buSzPts val="1400"/>
              <a:buFont typeface="Lato"/>
              <a:buChar char="⇛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043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9" r:id="rId3"/>
    <p:sldLayoutId id="2147483653" r:id="rId4"/>
    <p:sldLayoutId id="2147483680" r:id="rId5"/>
    <p:sldLayoutId id="2147483657" r:id="rId6"/>
    <p:sldLayoutId id="2147483681" r:id="rId7"/>
    <p:sldLayoutId id="2147483675" r:id="rId8"/>
    <p:sldLayoutId id="2147483685" r:id="rId9"/>
    <p:sldLayoutId id="2147483677" r:id="rId10"/>
    <p:sldLayoutId id="2147483678" r:id="rId11"/>
    <p:sldLayoutId id="2147483664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6BCE-6315-6E45-8145-EB455C49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00" y="1406225"/>
            <a:ext cx="7883164" cy="2847900"/>
          </a:xfrm>
        </p:spPr>
        <p:txBody>
          <a:bodyPr/>
          <a:lstStyle/>
          <a:p>
            <a:r>
              <a:rPr lang="en-US" dirty="0"/>
              <a:t>Thriving in Hybrid Teams</a:t>
            </a:r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83BA5-61AC-E94C-9055-4F7467E1CE82}"/>
              </a:ext>
            </a:extLst>
          </p:cNvPr>
          <p:cNvSpPr/>
          <p:nvPr/>
        </p:nvSpPr>
        <p:spPr>
          <a:xfrm>
            <a:off x="688428" y="3907996"/>
            <a:ext cx="4126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🧰 📖 🎥 </a:t>
            </a:r>
            <a:r>
              <a:rPr lang="en-US" dirty="0"/>
              <a:t>https://</a:t>
            </a:r>
            <a:r>
              <a:rPr lang="en-US" dirty="0" err="1"/>
              <a:t>www.lianedavey.com</a:t>
            </a:r>
            <a:r>
              <a:rPr lang="en-US" dirty="0"/>
              <a:t>/apex-hybrid/</a:t>
            </a:r>
          </a:p>
        </p:txBody>
      </p:sp>
    </p:spTree>
    <p:extLst>
      <p:ext uri="{BB962C8B-B14F-4D97-AF65-F5344CB8AC3E}">
        <p14:creationId xmlns:p14="http://schemas.microsoft.com/office/powerpoint/2010/main" val="209026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5AE5D-5B72-EB41-B94C-09952406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Unseen 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05BF1C-21D9-B24C-BF34-A535D2AB3DA9}"/>
              </a:ext>
            </a:extLst>
          </p:cNvPr>
          <p:cNvSpPr/>
          <p:nvPr/>
        </p:nvSpPr>
        <p:spPr>
          <a:xfrm>
            <a:off x="499080" y="3727111"/>
            <a:ext cx="8170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/>
            <a:r>
              <a:rPr lang="en-US" sz="1800" dirty="0">
                <a:solidFill>
                  <a:schemeClr val="bg1"/>
                </a:solidFill>
              </a:rPr>
              <a:t>Work is invisible and unseen work can lead to resentment</a:t>
            </a:r>
          </a:p>
        </p:txBody>
      </p:sp>
    </p:spTree>
    <p:extLst>
      <p:ext uri="{BB962C8B-B14F-4D97-AF65-F5344CB8AC3E}">
        <p14:creationId xmlns:p14="http://schemas.microsoft.com/office/powerpoint/2010/main" val="50049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3418B7-A218-CC47-A459-234541F69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Unseen Work 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07799-3EA3-EE45-8388-C6C38244AE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Unseen work is the effort (physical, cognitive, and emotional) that is  required to complete one’s job, but is not visible to others</a:t>
            </a:r>
          </a:p>
          <a:p>
            <a:r>
              <a:rPr lang="en-CA" dirty="0"/>
              <a:t>Unseen work creates resentment</a:t>
            </a:r>
          </a:p>
          <a:p>
            <a:r>
              <a:rPr lang="en-CA" dirty="0"/>
              <a:t>Address it before it becomes toxic to your team</a:t>
            </a:r>
          </a:p>
          <a:p>
            <a:pPr lvl="1"/>
            <a:r>
              <a:rPr lang="en-CA" dirty="0"/>
              <a:t>Document tasks where the effort is out of line with the output (especially if it’s  emotionally taxing because it’s aversive, or unfair, or exhausting)</a:t>
            </a:r>
          </a:p>
          <a:p>
            <a:pPr lvl="1"/>
            <a:r>
              <a:rPr lang="en-CA" dirty="0"/>
              <a:t>Ask teammates whether they are feeling similarly and compare notes</a:t>
            </a:r>
          </a:p>
          <a:p>
            <a:pPr lvl="1"/>
            <a:r>
              <a:rPr lang="en-CA" dirty="0"/>
              <a:t>If possible, find more efficient or effective ways to address low value tasks </a:t>
            </a:r>
          </a:p>
          <a:p>
            <a:pPr lvl="1"/>
            <a:r>
              <a:rPr lang="en-CA" dirty="0"/>
              <a:t>If work must continue, acknowledge the effort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874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5AE5D-5B72-EB41-B94C-09952406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Negativity Bias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E409B-2D67-F34C-B4E1-3C2312661A4F}"/>
              </a:ext>
            </a:extLst>
          </p:cNvPr>
          <p:cNvSpPr/>
          <p:nvPr/>
        </p:nvSpPr>
        <p:spPr>
          <a:xfrm>
            <a:off x="506062" y="3706171"/>
            <a:ext cx="7186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/>
            <a:r>
              <a:rPr lang="en-US" sz="1800" dirty="0">
                <a:solidFill>
                  <a:schemeClr val="bg1"/>
                </a:solidFill>
              </a:rPr>
              <a:t>Written communication is susceptible to negativity bias</a:t>
            </a:r>
          </a:p>
        </p:txBody>
      </p:sp>
    </p:spTree>
    <p:extLst>
      <p:ext uri="{BB962C8B-B14F-4D97-AF65-F5344CB8AC3E}">
        <p14:creationId xmlns:p14="http://schemas.microsoft.com/office/powerpoint/2010/main" val="249993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627D067-9F89-6541-AD5F-8CB7DC62C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Information Richness 📖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B2134-088C-2641-AFB7-D7CE6E362D1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6400" y="1106575"/>
            <a:ext cx="5877057" cy="3331238"/>
          </a:xfrm>
        </p:spPr>
        <p:txBody>
          <a:bodyPr/>
          <a:lstStyle/>
          <a:p>
            <a:r>
              <a:rPr lang="en-CA" dirty="0">
                <a:solidFill>
                  <a:srgbClr val="202122"/>
                </a:solidFill>
                <a:latin typeface="Arial" panose="020B0604020202020204" pitchFamily="34" charset="0"/>
              </a:rPr>
              <a:t>Information richness is "the ability of information to change understanding within a time interval.” Daft &amp; Lengel</a:t>
            </a:r>
          </a:p>
          <a:p>
            <a:r>
              <a:rPr lang="en-CA" dirty="0">
                <a:solidFill>
                  <a:srgbClr val="202122"/>
                </a:solidFill>
                <a:latin typeface="Arial" panose="020B0604020202020204" pitchFamily="34" charset="0"/>
              </a:rPr>
              <a:t>Based on the cues that help the receiver interpret meaning (gestures, pitch and tone, facial expressions, body language)</a:t>
            </a:r>
          </a:p>
          <a:p>
            <a:r>
              <a:rPr lang="en-CA" dirty="0">
                <a:solidFill>
                  <a:srgbClr val="202122"/>
                </a:solidFill>
                <a:latin typeface="Arial" panose="020B0604020202020204" pitchFamily="34" charset="0"/>
              </a:rPr>
              <a:t>Use rich media for </a:t>
            </a:r>
          </a:p>
          <a:p>
            <a:pPr lvl="1"/>
            <a:r>
              <a:rPr lang="en-CA" dirty="0">
                <a:solidFill>
                  <a:srgbClr val="202122"/>
                </a:solidFill>
                <a:latin typeface="Arial" panose="020B0604020202020204" pitchFamily="34" charset="0"/>
              </a:rPr>
              <a:t>Novel, complex content </a:t>
            </a:r>
          </a:p>
          <a:p>
            <a:pPr lvl="1"/>
            <a:r>
              <a:rPr lang="en-CA" dirty="0">
                <a:solidFill>
                  <a:srgbClr val="202122"/>
                </a:solidFill>
                <a:latin typeface="Arial" panose="020B0604020202020204" pitchFamily="34" charset="0"/>
              </a:rPr>
              <a:t>Participants with little shared knowledge, experience, or language </a:t>
            </a:r>
          </a:p>
          <a:p>
            <a:pPr lvl="1"/>
            <a:r>
              <a:rPr lang="en-CA" dirty="0">
                <a:solidFill>
                  <a:srgbClr val="202122"/>
                </a:solidFill>
                <a:latin typeface="Arial" panose="020B0604020202020204" pitchFamily="34" charset="0"/>
              </a:rPr>
              <a:t>Discussions with tension or conflict</a:t>
            </a:r>
          </a:p>
          <a:p>
            <a:r>
              <a:rPr lang="en-CA" dirty="0">
                <a:solidFill>
                  <a:srgbClr val="202122"/>
                </a:solidFill>
                <a:latin typeface="Arial" panose="020B0604020202020204" pitchFamily="34" charset="0"/>
              </a:rPr>
              <a:t>Use lean media for routine issues or with people you know well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22441-A510-9953-37E6-8D3201206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57" y="1278057"/>
            <a:ext cx="2365205" cy="30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2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ADF2D4-27D7-DB43-8C2F-A55B4CA8A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Clarifying Intentions 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F6AA7-89F4-944F-8FF1-603F5B5EF7F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Lean communication media leave more room for misinterpretation</a:t>
            </a:r>
          </a:p>
          <a:p>
            <a:r>
              <a:rPr lang="en-CA" dirty="0"/>
              <a:t>Make intentions explicit</a:t>
            </a:r>
          </a:p>
          <a:p>
            <a:pPr lvl="1"/>
            <a:r>
              <a:rPr lang="en-CA" dirty="0"/>
              <a:t>Focus: What is the most important part of the message?</a:t>
            </a:r>
          </a:p>
          <a:p>
            <a:pPr lvl="1"/>
            <a:r>
              <a:rPr lang="en-CA" dirty="0"/>
              <a:t>Tone: How do you want the receiver to feel?</a:t>
            </a:r>
          </a:p>
          <a:p>
            <a:r>
              <a:rPr lang="en-CA" dirty="0"/>
              <a:t>Asynchronous communication makes negativity more likely</a:t>
            </a:r>
          </a:p>
          <a:p>
            <a:pPr lvl="1"/>
            <a:r>
              <a:rPr lang="en-CA" dirty="0"/>
              <a:t>Senders are less guarded and more negative in writing</a:t>
            </a:r>
          </a:p>
          <a:p>
            <a:pPr lvl="1"/>
            <a:r>
              <a:rPr lang="en-CA" dirty="0"/>
              <a:t>Receivers interpret communications more negatively than intended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6CA0C-BE16-2F44-AB4C-3C261A324C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748" y="1678394"/>
            <a:ext cx="2084916" cy="156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6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F91B647-2441-B241-801B-DF934C9D2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Negativity Bias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33D65-BC97-1A49-A57C-A6C9D968D46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When writing, the sender tends to be more direct and edgy than when speaking</a:t>
            </a:r>
          </a:p>
          <a:p>
            <a:r>
              <a:rPr lang="en-US" dirty="0"/>
              <a:t>When receiving, we interpret written messages more negatively </a:t>
            </a:r>
          </a:p>
          <a:p>
            <a:r>
              <a:rPr lang="en-US" dirty="0"/>
              <a:t>People believe 90% of receivers will understand their messages</a:t>
            </a:r>
          </a:p>
          <a:p>
            <a:r>
              <a:rPr lang="en-US" dirty="0"/>
              <a:t>The data suggest it’s only about 50% who receive the message as intended</a:t>
            </a:r>
          </a:p>
          <a:p>
            <a:r>
              <a:rPr lang="en-US" dirty="0"/>
              <a:t>The less context and content, the more room for negativity bias</a:t>
            </a:r>
          </a:p>
          <a:p>
            <a:r>
              <a:rPr lang="en-US" dirty="0"/>
              <a:t>“Nice job” or “Great work” is interpreted as sarcastic 60% of the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417F5-19B7-D449-9FC6-8EDD997490B7}"/>
              </a:ext>
            </a:extLst>
          </p:cNvPr>
          <p:cNvSpPr/>
          <p:nvPr/>
        </p:nvSpPr>
        <p:spPr>
          <a:xfrm>
            <a:off x="556400" y="4253147"/>
            <a:ext cx="476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>
              <a:buSzPts val="1400"/>
            </a:pPr>
            <a:r>
              <a:rPr lang="en-CA" sz="900" dirty="0">
                <a:solidFill>
                  <a:srgbClr val="3D2362"/>
                </a:solidFill>
                <a:sym typeface="Lato"/>
              </a:rPr>
              <a:t>Morgan, N. (2018). Can You Hear Me? How to Connect with People in a Virtual World.  Harvard Business School Press.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5C530A-1E8D-2F4F-9E35-6B7D04F716C9}"/>
              </a:ext>
            </a:extLst>
          </p:cNvPr>
          <p:cNvGrpSpPr/>
          <p:nvPr/>
        </p:nvGrpSpPr>
        <p:grpSpPr>
          <a:xfrm>
            <a:off x="6096484" y="2198416"/>
            <a:ext cx="2945084" cy="2945084"/>
            <a:chOff x="5321687" y="2094338"/>
            <a:chExt cx="2945084" cy="2945084"/>
          </a:xfrm>
        </p:grpSpPr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5F812B9-4527-E24E-B696-738EB4439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1687" y="2094338"/>
              <a:ext cx="2945084" cy="29450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5CB0CA-1643-C84C-998A-FBC98F1C1A67}"/>
                </a:ext>
              </a:extLst>
            </p:cNvPr>
            <p:cNvSpPr txBox="1"/>
            <p:nvPr/>
          </p:nvSpPr>
          <p:spPr>
            <a:xfrm rot="20626724">
              <a:off x="5984488" y="3415146"/>
              <a:ext cx="17975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Remove squishy, </a:t>
              </a:r>
              <a:br>
                <a:rPr lang="en-CA" sz="1050" dirty="0">
                  <a:solidFill>
                    <a:schemeClr val="bg1"/>
                  </a:solidFill>
                  <a:latin typeface="Comic Sans MS" panose="030F0902030302020204" pitchFamily="66" charset="0"/>
                </a:rPr>
              </a:br>
              <a:r>
                <a:rPr lang="en-CA" sz="105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sneaky adjectives!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0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C396662-30F9-AD42-A2BC-77BB6F5F6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New Research-based Practices 📖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83C47-3E22-204C-940A-5755484A8DD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sz="1600" dirty="0"/>
              <a:t>Increase use of audio plus content (screen sharing with no video)</a:t>
            </a:r>
          </a:p>
          <a:p>
            <a:pPr lvl="1"/>
            <a:r>
              <a:rPr lang="en-CA" sz="1600" dirty="0"/>
              <a:t>Equality of speaking, a predictor of collective intelligence, goes up on audio calls</a:t>
            </a:r>
          </a:p>
          <a:p>
            <a:r>
              <a:rPr lang="en-CA" sz="1600" dirty="0"/>
              <a:t>Increase use of phone calls</a:t>
            </a:r>
          </a:p>
          <a:p>
            <a:pPr lvl="1"/>
            <a:r>
              <a:rPr lang="en-CA" sz="1600" dirty="0"/>
              <a:t>Empathetic understanding is higher on phone calls</a:t>
            </a:r>
          </a:p>
          <a:p>
            <a:r>
              <a:rPr lang="en-CA" sz="1600" dirty="0"/>
              <a:t>Increase use of communication bursts (shared independent work time)</a:t>
            </a:r>
          </a:p>
          <a:p>
            <a:pPr lvl="1"/>
            <a:r>
              <a:rPr lang="en-CA" sz="1600" dirty="0"/>
              <a:t>Communication bursts create a collaborative experience across virtual teams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FA678-C82A-7D44-9EDD-0D36A298BB10}"/>
              </a:ext>
            </a:extLst>
          </p:cNvPr>
          <p:cNvSpPr/>
          <p:nvPr/>
        </p:nvSpPr>
        <p:spPr>
          <a:xfrm>
            <a:off x="556400" y="403692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</a:rPr>
              <a:t>Riedl, C. and Williams Woolley, A. (2020). Successful Remote Teams Communicate in Bursts. Harvard Business Review. https://hbr.org/2020/10/successful-remote-teams-communicate-in-bursts</a:t>
            </a:r>
          </a:p>
        </p:txBody>
      </p:sp>
    </p:spTree>
    <p:extLst>
      <p:ext uri="{BB962C8B-B14F-4D97-AF65-F5344CB8AC3E}">
        <p14:creationId xmlns:p14="http://schemas.microsoft.com/office/powerpoint/2010/main" val="23611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5AE5D-5B72-EB41-B94C-09952406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Prolonged Conflict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B0EA7-F732-B241-8B7E-D514C0759A7E}"/>
              </a:ext>
            </a:extLst>
          </p:cNvPr>
          <p:cNvSpPr/>
          <p:nvPr/>
        </p:nvSpPr>
        <p:spPr>
          <a:xfrm>
            <a:off x="495711" y="3751071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/>
            <a:r>
              <a:rPr lang="en-US" sz="1800" dirty="0">
                <a:solidFill>
                  <a:schemeClr val="bg1"/>
                </a:solidFill>
              </a:rPr>
              <a:t>Absence of subtle cues prolongs conflict</a:t>
            </a:r>
          </a:p>
        </p:txBody>
      </p:sp>
    </p:spTree>
    <p:extLst>
      <p:ext uri="{BB962C8B-B14F-4D97-AF65-F5344CB8AC3E}">
        <p14:creationId xmlns:p14="http://schemas.microsoft.com/office/powerpoint/2010/main" val="392163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75C90E5-B7F2-9944-A4EB-736AAC9DE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Working Through Conflict 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4A950-B059-7848-B111-827199309A6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Conflict can be more challenging when you don’t interact with your colleagues in person</a:t>
            </a:r>
          </a:p>
          <a:p>
            <a:pPr lvl="1"/>
            <a:r>
              <a:rPr lang="en-CA" dirty="0"/>
              <a:t>Fewer casual interactions to build trust</a:t>
            </a:r>
          </a:p>
          <a:p>
            <a:pPr lvl="1"/>
            <a:r>
              <a:rPr lang="en-CA" dirty="0"/>
              <a:t>Interactions are forced to leaner modes, prone to misinterpretation</a:t>
            </a:r>
          </a:p>
          <a:p>
            <a:pPr lvl="1"/>
            <a:r>
              <a:rPr lang="en-CA" dirty="0"/>
              <a:t>Easier to avoid conflict</a:t>
            </a:r>
          </a:p>
          <a:p>
            <a:pPr lvl="1"/>
            <a:r>
              <a:rPr lang="en-CA" dirty="0"/>
              <a:t>Conflict can be magnified over time</a:t>
            </a:r>
          </a:p>
          <a:p>
            <a:r>
              <a:rPr lang="en-CA" dirty="0"/>
              <a:t>The best answer is to deal with conflict early </a:t>
            </a:r>
          </a:p>
          <a:p>
            <a:r>
              <a:rPr lang="en-CA" dirty="0"/>
              <a:t>Before it grows, creates mistrust and affects </a:t>
            </a:r>
            <a:br>
              <a:rPr lang="en-CA" dirty="0"/>
            </a:br>
            <a:r>
              <a:rPr lang="en-CA" dirty="0"/>
              <a:t>other interactions</a:t>
            </a:r>
          </a:p>
          <a:p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E9A3BC-275A-3B4B-84CE-84D879C2C8ED}"/>
              </a:ext>
            </a:extLst>
          </p:cNvPr>
          <p:cNvGrpSpPr/>
          <p:nvPr/>
        </p:nvGrpSpPr>
        <p:grpSpPr>
          <a:xfrm>
            <a:off x="6252834" y="2293723"/>
            <a:ext cx="1705371" cy="782090"/>
            <a:chOff x="3244289" y="3172373"/>
            <a:chExt cx="1705371" cy="78209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6FA351B-1099-2148-8DD0-D36DB2BF012D}"/>
                </a:ext>
              </a:extLst>
            </p:cNvPr>
            <p:cNvGrpSpPr/>
            <p:nvPr/>
          </p:nvGrpSpPr>
          <p:grpSpPr>
            <a:xfrm>
              <a:off x="3244289" y="3205162"/>
              <a:ext cx="1705371" cy="749301"/>
              <a:chOff x="1396043" y="3711838"/>
              <a:chExt cx="1705371" cy="749301"/>
            </a:xfrm>
          </p:grpSpPr>
          <p:pic>
            <p:nvPicPr>
              <p:cNvPr id="14" name="Picture 13" descr="A picture containing application&#10;&#10;Description automatically generated">
                <a:extLst>
                  <a:ext uri="{FF2B5EF4-FFF2-40B4-BE49-F238E27FC236}">
                    <a16:creationId xmlns:a16="http://schemas.microsoft.com/office/drawing/2014/main" id="{69BCF32F-A5EF-5847-89C4-20688C258A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61440" y="4275949"/>
                <a:ext cx="166540" cy="164199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application&#10;&#10;Description automatically generated">
                <a:extLst>
                  <a:ext uri="{FF2B5EF4-FFF2-40B4-BE49-F238E27FC236}">
                    <a16:creationId xmlns:a16="http://schemas.microsoft.com/office/drawing/2014/main" id="{66327010-5633-5E4A-96B2-D9E32D5C8E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63200" y="4296940"/>
                <a:ext cx="166540" cy="164199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application&#10;&#10;Description automatically generated">
                <a:extLst>
                  <a:ext uri="{FF2B5EF4-FFF2-40B4-BE49-F238E27FC236}">
                    <a16:creationId xmlns:a16="http://schemas.microsoft.com/office/drawing/2014/main" id="{464CA3AE-B1C4-8143-B2B4-1DE4C4D815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72132" y="4267506"/>
                <a:ext cx="166540" cy="164199"/>
              </a:xfrm>
              <a:prstGeom prst="rect">
                <a:avLst/>
              </a:prstGeom>
            </p:spPr>
          </p:pic>
          <p:pic>
            <p:nvPicPr>
              <p:cNvPr id="20" name="Picture 1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0243D1A-B896-9A47-BA5E-E0BB2B4360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96043" y="3711839"/>
                <a:ext cx="1198474" cy="585101"/>
              </a:xfrm>
              <a:prstGeom prst="rect">
                <a:avLst/>
              </a:prstGeom>
            </p:spPr>
          </p:pic>
          <p:pic>
            <p:nvPicPr>
              <p:cNvPr id="26" name="Picture 2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3AA5B22-D45D-1248-896F-5CF2F5F51F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575924" y="3711838"/>
                <a:ext cx="525490" cy="585101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CFE56C-B823-0049-A455-34C7A6B99481}"/>
                </a:ext>
              </a:extLst>
            </p:cNvPr>
            <p:cNvSpPr/>
            <p:nvPr/>
          </p:nvSpPr>
          <p:spPr>
            <a:xfrm>
              <a:off x="3761678" y="3303656"/>
              <a:ext cx="677360" cy="47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DE738AF-213E-8648-ADB5-1265F2F29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0148" y="3172373"/>
              <a:ext cx="729282" cy="5969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52BDB-5BB3-9D4E-A1D3-3EAF6B4E3552}"/>
              </a:ext>
            </a:extLst>
          </p:cNvPr>
          <p:cNvGrpSpPr/>
          <p:nvPr/>
        </p:nvGrpSpPr>
        <p:grpSpPr>
          <a:xfrm>
            <a:off x="6031185" y="3021823"/>
            <a:ext cx="2148669" cy="1462289"/>
            <a:chOff x="5475150" y="3199579"/>
            <a:chExt cx="2148669" cy="1462289"/>
          </a:xfrm>
        </p:grpSpPr>
        <p:pic>
          <p:nvPicPr>
            <p:cNvPr id="13" name="Picture 12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AF9C70BF-C610-2343-AEA0-A29BD3EBA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481" y="4138204"/>
              <a:ext cx="496166" cy="523664"/>
            </a:xfrm>
            <a:prstGeom prst="rect">
              <a:avLst/>
            </a:prstGeom>
          </p:spPr>
        </p:pic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D1527972-9F8D-4345-8905-4F45FD6FB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5150" y="3207886"/>
              <a:ext cx="525490" cy="585101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D7730059-2E79-F945-9CE3-BB6AC2649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982047" y="3318524"/>
              <a:ext cx="1116282" cy="792589"/>
            </a:xfrm>
            <a:prstGeom prst="rect">
              <a:avLst/>
            </a:prstGeom>
          </p:spPr>
        </p:pic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F8E620FB-DE8A-0147-AB5F-6C22F2933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329" y="3199579"/>
              <a:ext cx="525490" cy="5851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D7610A-A19E-964D-A14F-1D5EC99BC5BA}"/>
                </a:ext>
              </a:extLst>
            </p:cNvPr>
            <p:cNvSpPr/>
            <p:nvPr/>
          </p:nvSpPr>
          <p:spPr>
            <a:xfrm>
              <a:off x="6000640" y="3464312"/>
              <a:ext cx="1097689" cy="6468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9" name="Picture 8" descr="Shape, arrow&#10;&#10;Description automatically generated">
              <a:extLst>
                <a:ext uri="{FF2B5EF4-FFF2-40B4-BE49-F238E27FC236}">
                  <a16:creationId xmlns:a16="http://schemas.microsoft.com/office/drawing/2014/main" id="{1AC15CDB-9647-184D-8D04-1250A14E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929332" y="3540887"/>
              <a:ext cx="1198474" cy="57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54F781-E338-4B45-B865-A98960110AAA}"/>
              </a:ext>
            </a:extLst>
          </p:cNvPr>
          <p:cNvSpPr/>
          <p:nvPr/>
        </p:nvSpPr>
        <p:spPr>
          <a:xfrm>
            <a:off x="757721" y="1338470"/>
            <a:ext cx="3522731" cy="2623930"/>
          </a:xfrm>
          <a:prstGeom prst="roundRect">
            <a:avLst/>
          </a:prstGeom>
          <a:solidFill>
            <a:srgbClr val="7F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EAF6ACE-C5F4-9F47-91FB-ED1F2FB26A7C}"/>
              </a:ext>
            </a:extLst>
          </p:cNvPr>
          <p:cNvSpPr/>
          <p:nvPr/>
        </p:nvSpPr>
        <p:spPr>
          <a:xfrm>
            <a:off x="4876801" y="1338470"/>
            <a:ext cx="3522731" cy="2623930"/>
          </a:xfrm>
          <a:prstGeom prst="roundRect">
            <a:avLst/>
          </a:prstGeom>
          <a:solidFill>
            <a:srgbClr val="7F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CCF62F7-4087-4148-8100-E338DB160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Exercise: I Love/I Wish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5A1A-539C-9F4B-9C0D-D5AB096906C2}"/>
              </a:ext>
            </a:extLst>
          </p:cNvPr>
          <p:cNvSpPr txBox="1"/>
          <p:nvPr/>
        </p:nvSpPr>
        <p:spPr>
          <a:xfrm>
            <a:off x="1025708" y="2639157"/>
            <a:ext cx="3105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</a:rPr>
              <a:t>What do you love about </a:t>
            </a:r>
            <a:br>
              <a:rPr lang="en-CA" sz="2000" dirty="0">
                <a:solidFill>
                  <a:schemeClr val="bg1"/>
                </a:solidFill>
              </a:rPr>
            </a:br>
            <a:r>
              <a:rPr lang="en-CA" sz="2000" dirty="0">
                <a:solidFill>
                  <a:schemeClr val="bg1"/>
                </a:solidFill>
              </a:rPr>
              <a:t>working hybrid/remotely?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4D460-20D0-CC4D-B91B-485002169C06}"/>
              </a:ext>
            </a:extLst>
          </p:cNvPr>
          <p:cNvSpPr txBox="1"/>
          <p:nvPr/>
        </p:nvSpPr>
        <p:spPr>
          <a:xfrm>
            <a:off x="5352506" y="2639156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</a:rPr>
              <a:t>What do you wish we </a:t>
            </a:r>
            <a:br>
              <a:rPr lang="en-CA" sz="2000" dirty="0">
                <a:solidFill>
                  <a:schemeClr val="bg1"/>
                </a:solidFill>
              </a:rPr>
            </a:br>
            <a:r>
              <a:rPr lang="en-CA" sz="2000" dirty="0">
                <a:solidFill>
                  <a:schemeClr val="bg1"/>
                </a:solidFill>
              </a:rPr>
              <a:t>could make happen?</a:t>
            </a:r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6A71614B-EF15-804A-A157-ED11156660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785" y="1558477"/>
            <a:ext cx="686110" cy="810857"/>
          </a:xfrm>
          <a:prstGeom prst="rect">
            <a:avLst/>
          </a:prstGeom>
        </p:spPr>
      </p:pic>
      <p:pic>
        <p:nvPicPr>
          <p:cNvPr id="15" name="Picture 14" descr="Shape, icon&#10;&#10;Description automatically generated">
            <a:extLst>
              <a:ext uri="{FF2B5EF4-FFF2-40B4-BE49-F238E27FC236}">
                <a16:creationId xmlns:a16="http://schemas.microsoft.com/office/drawing/2014/main" id="{53FD5F22-6A1D-204D-93B5-D078C8928A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473" y="1694069"/>
            <a:ext cx="657193" cy="5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DD9884-274D-564F-8E17-FE1458994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00" y="439100"/>
            <a:ext cx="6823094" cy="454500"/>
          </a:xfrm>
        </p:spPr>
        <p:txBody>
          <a:bodyPr/>
          <a:lstStyle/>
          <a:p>
            <a:r>
              <a:rPr lang="en-CA" dirty="0"/>
              <a:t>Advantages of Each Work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44A97-82B6-A449-B6A3-251B4FC1F6F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6400" y="1106575"/>
            <a:ext cx="3915708" cy="2529000"/>
          </a:xfrm>
        </p:spPr>
        <p:txBody>
          <a:bodyPr/>
          <a:lstStyle/>
          <a:p>
            <a:pPr marL="139700" indent="0">
              <a:buNone/>
            </a:pPr>
            <a:r>
              <a:rPr lang="en-CA" dirty="0"/>
              <a:t>Benefits of Remote Work</a:t>
            </a:r>
          </a:p>
          <a:p>
            <a:r>
              <a:rPr lang="en-CA" dirty="0"/>
              <a:t>Enhanced productivity and quality</a:t>
            </a:r>
          </a:p>
          <a:p>
            <a:r>
              <a:rPr lang="en-CA" dirty="0"/>
              <a:t>Increased engagement and reduced absenteeism</a:t>
            </a:r>
          </a:p>
          <a:p>
            <a:r>
              <a:rPr lang="en-CA" dirty="0"/>
              <a:t>Reduced costs and environmental impact</a:t>
            </a:r>
          </a:p>
          <a:p>
            <a:r>
              <a:rPr lang="en-CA" dirty="0"/>
              <a:t>Greater flexibility and reduced lost-time</a:t>
            </a:r>
          </a:p>
          <a:p>
            <a:r>
              <a:rPr lang="en-CA" dirty="0"/>
              <a:t>Access to the best talent regardless of location</a:t>
            </a:r>
          </a:p>
          <a:p>
            <a:r>
              <a:rPr lang="en-CA" dirty="0"/>
              <a:t>Better disaster preparedness </a:t>
            </a:r>
          </a:p>
          <a:p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993E87-DE5E-2642-89F9-352289B69CE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671892" y="1106575"/>
            <a:ext cx="3915708" cy="2529000"/>
          </a:xfrm>
        </p:spPr>
        <p:txBody>
          <a:bodyPr/>
          <a:lstStyle/>
          <a:p>
            <a:pPr marL="1397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Benefits of Office Work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Informal interactions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Access to equipment for productivity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Reduced distractions and interference from personal life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Opportunity to play and celebrate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Unintentional interactions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0FF95-CE87-4643-8683-51A054B77BD0}"/>
              </a:ext>
            </a:extLst>
          </p:cNvPr>
          <p:cNvSpPr/>
          <p:nvPr/>
        </p:nvSpPr>
        <p:spPr>
          <a:xfrm>
            <a:off x="650499" y="4179573"/>
            <a:ext cx="457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dirty="0">
                <a:solidFill>
                  <a:srgbClr val="3D2362"/>
                </a:solidFill>
              </a:rPr>
              <a:t>Choudhury, P., Larson, B.Z., and Foroughi, C. (2019). Is it time to let employees work from anywhere? Harvard Business Review. https://hbr.org/2019/08/is-it-time-to-let-employees-work-from-anywhere</a:t>
            </a:r>
          </a:p>
        </p:txBody>
      </p:sp>
    </p:spTree>
    <p:extLst>
      <p:ext uri="{BB962C8B-B14F-4D97-AF65-F5344CB8AC3E}">
        <p14:creationId xmlns:p14="http://schemas.microsoft.com/office/powerpoint/2010/main" val="150414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D8FA04B-B4E4-7E4A-A966-7C561EC70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Steps for Remote Conflict 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3AC5A-A0D0-5C44-A30F-072325B12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56" b="18578"/>
          <a:stretch/>
        </p:blipFill>
        <p:spPr>
          <a:xfrm>
            <a:off x="0" y="1088136"/>
            <a:ext cx="9144000" cy="3099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04FB09-7644-C743-9901-D82BB76C4330}"/>
              </a:ext>
            </a:extLst>
          </p:cNvPr>
          <p:cNvSpPr txBox="1"/>
          <p:nvPr/>
        </p:nvSpPr>
        <p:spPr>
          <a:xfrm>
            <a:off x="269068" y="2061779"/>
            <a:ext cx="1165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b="1" dirty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1202D-A4FE-4345-91B0-EB865BD17666}"/>
              </a:ext>
            </a:extLst>
          </p:cNvPr>
          <p:cNvSpPr txBox="1"/>
          <p:nvPr/>
        </p:nvSpPr>
        <p:spPr>
          <a:xfrm>
            <a:off x="1672940" y="2061779"/>
            <a:ext cx="8819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b="1" dirty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HEADS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CFFE9-C0CA-0D48-8545-1291075072D5}"/>
              </a:ext>
            </a:extLst>
          </p:cNvPr>
          <p:cNvSpPr txBox="1"/>
          <p:nvPr/>
        </p:nvSpPr>
        <p:spPr>
          <a:xfrm>
            <a:off x="2923034" y="2061779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b="1" dirty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91DB8-292B-0B4C-A2AA-58826D8BD427}"/>
              </a:ext>
            </a:extLst>
          </p:cNvPr>
          <p:cNvSpPr txBox="1"/>
          <p:nvPr/>
        </p:nvSpPr>
        <p:spPr>
          <a:xfrm>
            <a:off x="4059719" y="2061779"/>
            <a:ext cx="11352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b="1" dirty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CHEAT SHEET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835AD-C5FB-3D41-94DA-FB27CDA656D4}"/>
              </a:ext>
            </a:extLst>
          </p:cNvPr>
          <p:cNvSpPr txBox="1"/>
          <p:nvPr/>
        </p:nvSpPr>
        <p:spPr>
          <a:xfrm>
            <a:off x="5422506" y="2061779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b="1" dirty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58C54-62CC-0A49-B914-9025032AF15D}"/>
              </a:ext>
            </a:extLst>
          </p:cNvPr>
          <p:cNvSpPr txBox="1"/>
          <p:nvPr/>
        </p:nvSpPr>
        <p:spPr>
          <a:xfrm>
            <a:off x="6655796" y="2061779"/>
            <a:ext cx="989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b="1" dirty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9EC5B-448C-0D45-9ED6-98845B97BFF8}"/>
              </a:ext>
            </a:extLst>
          </p:cNvPr>
          <p:cNvSpPr txBox="1"/>
          <p:nvPr/>
        </p:nvSpPr>
        <p:spPr>
          <a:xfrm>
            <a:off x="7868027" y="2061779"/>
            <a:ext cx="1039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b="1" dirty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53419-A52C-F047-9C86-14DE36001550}"/>
              </a:ext>
            </a:extLst>
          </p:cNvPr>
          <p:cNvSpPr txBox="1"/>
          <p:nvPr/>
        </p:nvSpPr>
        <p:spPr>
          <a:xfrm>
            <a:off x="338328" y="2395728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Arial Narrow" panose="020B0604020202020204" pitchFamily="34" charset="0"/>
                <a:cs typeface="Arial Narrow" panose="020B0604020202020204" pitchFamily="34" charset="0"/>
              </a:rPr>
              <a:t>Prepare your thoughts and collect objective examples to illustrate your point.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45D98C-FCC2-1C48-BBED-A0E46DDD3CB0}"/>
              </a:ext>
            </a:extLst>
          </p:cNvPr>
          <p:cNvSpPr txBox="1"/>
          <p:nvPr/>
        </p:nvSpPr>
        <p:spPr>
          <a:xfrm>
            <a:off x="1629294" y="2395728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Arial Narrow" panose="020B0604020202020204" pitchFamily="34" charset="0"/>
                <a:cs typeface="Arial Narrow" panose="020B0604020202020204" pitchFamily="34" charset="0"/>
              </a:rPr>
              <a:t>Let the person know you’d like to speak about a concern and specify the issue so they can prepare.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12598-A54F-6A4E-9883-41AAC1EEF0EE}"/>
              </a:ext>
            </a:extLst>
          </p:cNvPr>
          <p:cNvSpPr txBox="1"/>
          <p:nvPr/>
        </p:nvSpPr>
        <p:spPr>
          <a:xfrm>
            <a:off x="2832537" y="2416302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Arial Narrow" panose="020B0604020202020204" pitchFamily="34" charset="0"/>
                <a:cs typeface="Arial Narrow" panose="020B0604020202020204" pitchFamily="34" charset="0"/>
              </a:rPr>
              <a:t>Choose a rich communication channel that will allow you to display a constructive tone.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02DA3-2A3A-2243-BD57-24DB3AC72789}"/>
              </a:ext>
            </a:extLst>
          </p:cNvPr>
          <p:cNvSpPr txBox="1"/>
          <p:nvPr/>
        </p:nvSpPr>
        <p:spPr>
          <a:xfrm>
            <a:off x="4140129" y="2395728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Arial Narrow" panose="020B0604020202020204" pitchFamily="34" charset="0"/>
                <a:cs typeface="Arial Narrow" panose="020B0604020202020204" pitchFamily="34" charset="0"/>
              </a:rPr>
              <a:t>Prepare a few notes for yourself with the right wording and any reminders to help you stay calm.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4708E-A3F6-4048-B17D-6AB855372E18}"/>
              </a:ext>
            </a:extLst>
          </p:cNvPr>
          <p:cNvSpPr txBox="1"/>
          <p:nvPr/>
        </p:nvSpPr>
        <p:spPr>
          <a:xfrm>
            <a:off x="5343372" y="2395728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Arial Narrow" panose="020B0604020202020204" pitchFamily="34" charset="0"/>
                <a:cs typeface="Arial Narrow" panose="020B0604020202020204" pitchFamily="34" charset="0"/>
              </a:rPr>
              <a:t>Deliver your feedback, share the impact, and ask a question to begin the two-way dialogue.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B8261-0545-4441-BEF9-68CC6E65FC1E}"/>
              </a:ext>
            </a:extLst>
          </p:cNvPr>
          <p:cNvSpPr txBox="1"/>
          <p:nvPr/>
        </p:nvSpPr>
        <p:spPr>
          <a:xfrm>
            <a:off x="6604755" y="2416302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Arial Narrow" panose="020B0604020202020204" pitchFamily="34" charset="0"/>
                <a:cs typeface="Arial Narrow" panose="020B0604020202020204" pitchFamily="34" charset="0"/>
              </a:rPr>
              <a:t>Reach out after a day or two. See how the feedback landed and take appropriate steps until resolved.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FEBDC-E750-1C43-8020-597D20C50F73}"/>
              </a:ext>
            </a:extLst>
          </p:cNvPr>
          <p:cNvSpPr txBox="1"/>
          <p:nvPr/>
        </p:nvSpPr>
        <p:spPr>
          <a:xfrm>
            <a:off x="7839481" y="2416302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Arial Narrow" panose="020B0604020202020204" pitchFamily="34" charset="0"/>
                <a:cs typeface="Arial Narrow" panose="020B0604020202020204" pitchFamily="34" charset="0"/>
              </a:rPr>
              <a:t>Reconnect with your colleague on a lighter note to show that the concern is in the past. </a:t>
            </a:r>
          </a:p>
        </p:txBody>
      </p:sp>
    </p:spTree>
    <p:extLst>
      <p:ext uri="{BB962C8B-B14F-4D97-AF65-F5344CB8AC3E}">
        <p14:creationId xmlns:p14="http://schemas.microsoft.com/office/powerpoint/2010/main" val="30659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5AE5D-5B72-EB41-B94C-09952406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Friction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C09FD-F0B1-FF4E-8D4D-8B6A4C36F3C0}"/>
              </a:ext>
            </a:extLst>
          </p:cNvPr>
          <p:cNvSpPr/>
          <p:nvPr/>
        </p:nvSpPr>
        <p:spPr>
          <a:xfrm>
            <a:off x="499080" y="3685230"/>
            <a:ext cx="770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/>
            <a:r>
              <a:rPr lang="en-US" sz="1800" dirty="0">
                <a:solidFill>
                  <a:schemeClr val="bg1"/>
                </a:solidFill>
              </a:rPr>
              <a:t>Social friction reduces willingness to ask for help</a:t>
            </a:r>
          </a:p>
        </p:txBody>
      </p:sp>
    </p:spTree>
    <p:extLst>
      <p:ext uri="{BB962C8B-B14F-4D97-AF65-F5344CB8AC3E}">
        <p14:creationId xmlns:p14="http://schemas.microsoft.com/office/powerpoint/2010/main" val="271872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BF414D-C832-3643-9582-8B16CDE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Increasing Capability and Confidence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6F560-243B-2C4F-9FF0-F78485A3FEF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In virtual/hybrid teams, knowledge and skill gaps persist because of:</a:t>
            </a:r>
          </a:p>
          <a:p>
            <a:pPr lvl="1"/>
            <a:r>
              <a:rPr lang="en-CA" dirty="0"/>
              <a:t>Social concerns (reluctance to approach unfamiliar coworkers, fear of showing incompetence)</a:t>
            </a:r>
          </a:p>
          <a:p>
            <a:pPr lvl="1"/>
            <a:r>
              <a:rPr lang="en-CA" dirty="0"/>
              <a:t>Coordination difficulties (setting up time together)</a:t>
            </a:r>
          </a:p>
          <a:p>
            <a:pPr lvl="1"/>
            <a:r>
              <a:rPr lang="en-CA" dirty="0"/>
              <a:t>Search challenges (knowing whom to ask)</a:t>
            </a:r>
          </a:p>
          <a:p>
            <a:r>
              <a:rPr lang="en-CA" dirty="0"/>
              <a:t>Some employees avoid remote work for fear of missing out on social learning</a:t>
            </a:r>
          </a:p>
          <a:p>
            <a:r>
              <a:rPr lang="en-CA" dirty="0"/>
              <a:t>Virtual knowledge sharing is an approach to overcome the social friction of asking for help</a:t>
            </a:r>
            <a:br>
              <a:rPr lang="en-CA" dirty="0"/>
            </a:br>
            <a:endParaRPr lang="en-CA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E9895-1E94-D148-AC30-BBD5434E81C6}"/>
              </a:ext>
            </a:extLst>
          </p:cNvPr>
          <p:cNvSpPr/>
          <p:nvPr/>
        </p:nvSpPr>
        <p:spPr>
          <a:xfrm>
            <a:off x="719138" y="4192444"/>
            <a:ext cx="37809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dirty="0">
                <a:solidFill>
                  <a:srgbClr val="3D2362"/>
                </a:solidFill>
              </a:rPr>
              <a:t>Sandvik, J. J., </a:t>
            </a:r>
            <a:r>
              <a:rPr lang="en-CA" sz="900" dirty="0" err="1">
                <a:solidFill>
                  <a:srgbClr val="3D2362"/>
                </a:solidFill>
              </a:rPr>
              <a:t>Saouma</a:t>
            </a:r>
            <a:r>
              <a:rPr lang="en-CA" sz="900" dirty="0">
                <a:solidFill>
                  <a:srgbClr val="3D2362"/>
                </a:solidFill>
              </a:rPr>
              <a:t>, R. E., </a:t>
            </a:r>
            <a:r>
              <a:rPr lang="en-CA" sz="900" dirty="0" err="1">
                <a:solidFill>
                  <a:srgbClr val="3D2362"/>
                </a:solidFill>
              </a:rPr>
              <a:t>Seegert</a:t>
            </a:r>
            <a:r>
              <a:rPr lang="en-CA" sz="900" dirty="0">
                <a:solidFill>
                  <a:srgbClr val="3D2362"/>
                </a:solidFill>
              </a:rPr>
              <a:t>, N. T., &amp; Stanton, C. T. (2020). Workplace knowledge flows*. The Quarterly Journal of Economics, 135(3), 1635–1680. https://</a:t>
            </a:r>
            <a:r>
              <a:rPr lang="en-CA" sz="900" dirty="0" err="1">
                <a:solidFill>
                  <a:srgbClr val="3D2362"/>
                </a:solidFill>
              </a:rPr>
              <a:t>doi.org</a:t>
            </a:r>
            <a:r>
              <a:rPr lang="en-CA" sz="900" dirty="0">
                <a:solidFill>
                  <a:srgbClr val="3D2362"/>
                </a:solidFill>
              </a:rPr>
              <a:t>/10.1093/</a:t>
            </a:r>
            <a:r>
              <a:rPr lang="en-CA" sz="900" dirty="0" err="1">
                <a:solidFill>
                  <a:srgbClr val="3D2362"/>
                </a:solidFill>
              </a:rPr>
              <a:t>qje</a:t>
            </a:r>
            <a:r>
              <a:rPr lang="en-CA" sz="900" dirty="0">
                <a:solidFill>
                  <a:srgbClr val="3D2362"/>
                </a:solidFill>
              </a:rPr>
              <a:t>/qjaa013</a:t>
            </a:r>
          </a:p>
        </p:txBody>
      </p:sp>
    </p:spTree>
    <p:extLst>
      <p:ext uri="{BB962C8B-B14F-4D97-AF65-F5344CB8AC3E}">
        <p14:creationId xmlns:p14="http://schemas.microsoft.com/office/powerpoint/2010/main" val="986245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5AE5D-5B72-EB41-B94C-09952406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44" y="1687104"/>
            <a:ext cx="5478000" cy="2267038"/>
          </a:xfrm>
        </p:spPr>
        <p:txBody>
          <a:bodyPr/>
          <a:lstStyle/>
          <a:p>
            <a:r>
              <a:rPr lang="en-CA" dirty="0"/>
              <a:t>Communication Discrepancies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3C90C6-AE66-8244-B00D-F4999E78E8BC}"/>
              </a:ext>
            </a:extLst>
          </p:cNvPr>
          <p:cNvSpPr/>
          <p:nvPr/>
        </p:nvSpPr>
        <p:spPr>
          <a:xfrm>
            <a:off x="485120" y="3929535"/>
            <a:ext cx="6264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/>
            <a:r>
              <a:rPr lang="en-US" sz="1800" dirty="0">
                <a:solidFill>
                  <a:schemeClr val="bg1"/>
                </a:solidFill>
              </a:rPr>
              <a:t>Communication discrepancies create diverging paths </a:t>
            </a:r>
          </a:p>
        </p:txBody>
      </p:sp>
    </p:spTree>
    <p:extLst>
      <p:ext uri="{BB962C8B-B14F-4D97-AF65-F5344CB8AC3E}">
        <p14:creationId xmlns:p14="http://schemas.microsoft.com/office/powerpoint/2010/main" val="320295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5AE803-8B5E-E64E-8CE5-48450A73D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Disparate 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827DE-338E-0244-9661-F59F8A47F7B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Managers who are in the office with some of their team are likely to communicate differently</a:t>
            </a:r>
          </a:p>
          <a:p>
            <a:pPr lvl="1"/>
            <a:r>
              <a:rPr lang="en-US" dirty="0"/>
              <a:t>Office workers get more casual chatter, which is an advantage</a:t>
            </a:r>
          </a:p>
          <a:p>
            <a:pPr lvl="1"/>
            <a:r>
              <a:rPr lang="en-US" dirty="0"/>
              <a:t>Office workers get the brunt of spontaneous tasks, which overwhelms them</a:t>
            </a:r>
          </a:p>
          <a:p>
            <a:pPr lvl="1"/>
            <a:r>
              <a:rPr lang="en-US" dirty="0"/>
              <a:t>Remote workers miss opportunities and insights, which disadvantages them</a:t>
            </a:r>
          </a:p>
          <a:p>
            <a:r>
              <a:rPr lang="en-US" dirty="0"/>
              <a:t>Be very aware and deliberate about what you share and with whom</a:t>
            </a:r>
          </a:p>
          <a:p>
            <a:r>
              <a:rPr lang="en-US" dirty="0"/>
              <a:t>These discrepancies can lead to false perceptions of people and even to self-fulfilling prophecies that disadvantage remote team members</a:t>
            </a:r>
          </a:p>
        </p:txBody>
      </p:sp>
    </p:spTree>
    <p:extLst>
      <p:ext uri="{BB962C8B-B14F-4D97-AF65-F5344CB8AC3E}">
        <p14:creationId xmlns:p14="http://schemas.microsoft.com/office/powerpoint/2010/main" val="321736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48870489-785B-AB43-9153-82FC14C630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Off-task Time 📖</a:t>
            </a:r>
            <a:endParaRPr lang="en-US" dirty="0"/>
          </a:p>
          <a:p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854CCC-292B-834B-82B5-4F279A8B29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Meeting Time</a:t>
            </a:r>
          </a:p>
          <a:p>
            <a:pPr marL="139700" lvl="1" indent="0">
              <a:buNone/>
            </a:pPr>
            <a:r>
              <a:rPr lang="en-CA" dirty="0"/>
              <a:t>Take advantage of meeting time to build in space for off-task discussions</a:t>
            </a:r>
          </a:p>
          <a:p>
            <a:pPr lvl="1"/>
            <a:r>
              <a:rPr lang="en-CA" dirty="0"/>
              <a:t>Use a rolling start to your meetings and protect 5 minutes for casual chatter</a:t>
            </a:r>
          </a:p>
          <a:p>
            <a:pPr lvl="1"/>
            <a:r>
              <a:rPr lang="en-CA" dirty="0"/>
              <a:t>Encourage team members to leave their cameras on during breaks</a:t>
            </a:r>
          </a:p>
          <a:p>
            <a:pPr lvl="1"/>
            <a:r>
              <a:rPr lang="en-CA" dirty="0"/>
              <a:t>Protect 15-30 minutes of agenda-free time each week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74339B-A087-1C44-AD1D-A89764367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Water Cooler Time</a:t>
            </a:r>
          </a:p>
          <a:p>
            <a:pPr lvl="1"/>
            <a:r>
              <a:rPr lang="en-CA" dirty="0"/>
              <a:t>Recreate the spontaneous conversations that normally happen around the water cooler</a:t>
            </a:r>
          </a:p>
          <a:p>
            <a:pPr lvl="1"/>
            <a:r>
              <a:rPr lang="en-CA" dirty="0"/>
              <a:t>Set a virtual office hour each week where team members can drop in on you</a:t>
            </a:r>
          </a:p>
          <a:p>
            <a:pPr lvl="1"/>
            <a:r>
              <a:rPr lang="en-CA" dirty="0"/>
              <a:t>Have a weekly coffee hour or shared lunch time </a:t>
            </a:r>
          </a:p>
          <a:p>
            <a:pPr lvl="1"/>
            <a:r>
              <a:rPr lang="en-CA" dirty="0"/>
              <a:t>Use Yammer </a:t>
            </a:r>
            <a:r>
              <a:rPr lang="en-CA"/>
              <a:t>and Teams to share </a:t>
            </a:r>
            <a:r>
              <a:rPr lang="en-CA" dirty="0"/>
              <a:t>photos, articles, and other appropriate non-work related items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5ADC38-FC73-F74B-8BA6-CF0C5A28D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Off-task time is critically important to foster trust and make space for informal conversation that supports cohesiveness, problem-solving, and innovation.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64E900-2103-0B4E-A59B-3F9D4BCD5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175" y="3926250"/>
            <a:ext cx="709930" cy="720000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79299A-F939-0541-8FE9-B50AB8622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3895" y="3926250"/>
            <a:ext cx="713653" cy="72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5804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7051D96-905D-C24F-987C-E7D88B140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090" y="1654292"/>
            <a:ext cx="7873200" cy="1836769"/>
          </a:xfrm>
        </p:spPr>
        <p:txBody>
          <a:bodyPr/>
          <a:lstStyle/>
          <a:p>
            <a:r>
              <a:rPr lang="en-US" dirty="0"/>
              <a:t>Communication is, by definition, not something </a:t>
            </a:r>
            <a:br>
              <a:rPr lang="en-US" dirty="0"/>
            </a:br>
            <a:r>
              <a:rPr lang="en-US" dirty="0"/>
              <a:t>you can accomplish on your own. </a:t>
            </a:r>
          </a:p>
          <a:p>
            <a:r>
              <a:rPr lang="en-US" dirty="0"/>
              <a:t>You can't communicate to someone; you can only communicate with them.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397124-2545-6D46-963C-AD1507FED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Remote Management Reset 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A81B6-191B-CC42-8454-5C27750DC6C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22364" y="1088468"/>
            <a:ext cx="4294002" cy="3331238"/>
          </a:xfrm>
        </p:spPr>
        <p:txBody>
          <a:bodyPr anchor="ctr"/>
          <a:lstStyle/>
          <a:p>
            <a:pPr marL="139700" indent="0" algn="ctr">
              <a:buNone/>
            </a:pPr>
            <a:r>
              <a:rPr lang="en-US" sz="1800" dirty="0">
                <a:solidFill>
                  <a:srgbClr val="623C8E"/>
                </a:solidFill>
              </a:rPr>
              <a:t>These are the top 10 things managers can do to reset to a more effective style of managing a remote or hybrid team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B4C24-D204-5445-94FA-A78F8A87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8" y="1019101"/>
            <a:ext cx="2748866" cy="3559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415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8E9F9-5184-8842-8122-159A7C1431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6400" y="1360575"/>
            <a:ext cx="7325400" cy="252900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000" dirty="0"/>
              <a:t>Thank You.</a:t>
            </a:r>
          </a:p>
          <a:p>
            <a:pPr marL="139700" indent="0" algn="ctr">
              <a:buNone/>
            </a:pPr>
            <a:endParaRPr lang="en-US" dirty="0"/>
          </a:p>
          <a:p>
            <a:pPr marL="139700" indent="0" algn="ctr">
              <a:buNone/>
            </a:pPr>
            <a:r>
              <a:rPr lang="en-US" dirty="0"/>
              <a:t>Please connect with me on LinkedIn</a:t>
            </a:r>
          </a:p>
          <a:p>
            <a:pPr marL="139700" indent="0" algn="ctr">
              <a:buNone/>
            </a:pPr>
            <a:endParaRPr lang="en-US" dirty="0"/>
          </a:p>
          <a:p>
            <a:pPr marL="139700" indent="0" algn="ctr">
              <a:buNone/>
            </a:pPr>
            <a:r>
              <a:rPr lang="en-US" dirty="0"/>
              <a:t>And find all the resources at https://</a:t>
            </a:r>
            <a:r>
              <a:rPr lang="en-US" dirty="0" err="1"/>
              <a:t>www.lianedavey.com</a:t>
            </a:r>
            <a:r>
              <a:rPr lang="en-US" dirty="0"/>
              <a:t>/apex-hybrid/</a:t>
            </a:r>
          </a:p>
        </p:txBody>
      </p:sp>
    </p:spTree>
    <p:extLst>
      <p:ext uri="{BB962C8B-B14F-4D97-AF65-F5344CB8AC3E}">
        <p14:creationId xmlns:p14="http://schemas.microsoft.com/office/powerpoint/2010/main" val="388475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9A0E7A-A1BA-D943-8DE7-D6C2F5B61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Challenges of Hybrid Teams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1BFD8-6B63-794C-AEF0-98A8B14C4FC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482600" indent="-342900">
              <a:buFont typeface="+mj-lt"/>
              <a:buAutoNum type="arabicPeriod"/>
            </a:pPr>
            <a:r>
              <a:rPr lang="en-US" dirty="0"/>
              <a:t>Trust is harder to build (and easier to destroy) virtually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Lack of context leads to unflattering judgments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Work is less visible and unseen work can lead to resentment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Virtual teams use written communication more, which leads to negativity bias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Absence of subtle cues prolongs conflict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Social friction reduces people’s willingness to ask for help when they need it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Communication discrepancies create diverging paths </a:t>
            </a:r>
          </a:p>
        </p:txBody>
      </p:sp>
    </p:spTree>
    <p:extLst>
      <p:ext uri="{BB962C8B-B14F-4D97-AF65-F5344CB8AC3E}">
        <p14:creationId xmlns:p14="http://schemas.microsoft.com/office/powerpoint/2010/main" val="29010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5AE5D-5B72-EB41-B94C-09952406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2FB157-131B-4944-A3AC-7578E0ACD456}"/>
              </a:ext>
            </a:extLst>
          </p:cNvPr>
          <p:cNvSpPr/>
          <p:nvPr/>
        </p:nvSpPr>
        <p:spPr>
          <a:xfrm>
            <a:off x="499080" y="3510727"/>
            <a:ext cx="747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/>
            <a:r>
              <a:rPr lang="en-US" sz="1800" dirty="0">
                <a:solidFill>
                  <a:schemeClr val="bg1"/>
                </a:solidFill>
              </a:rPr>
              <a:t>Trust is harder to build (and easier to destroy) virtually</a:t>
            </a:r>
          </a:p>
        </p:txBody>
      </p:sp>
    </p:spTree>
    <p:extLst>
      <p:ext uri="{BB962C8B-B14F-4D97-AF65-F5344CB8AC3E}">
        <p14:creationId xmlns:p14="http://schemas.microsoft.com/office/powerpoint/2010/main" val="160749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CA09D2-CF5E-824F-9608-B9FF01755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Building Trust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39048-BD49-4447-924D-0DCFA01512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Trust, the willingness to be vulnerable, is important to the effectiveness of all teams</a:t>
            </a:r>
          </a:p>
          <a:p>
            <a:r>
              <a:rPr lang="en-CA" dirty="0"/>
              <a:t>Teams with higher levels of trust are more productive, proactive, output focused </a:t>
            </a:r>
          </a:p>
          <a:p>
            <a:r>
              <a:rPr lang="en-CA" dirty="0"/>
              <a:t>The link between trust and performance is because of increased risk-taking</a:t>
            </a:r>
          </a:p>
          <a:p>
            <a:pPr lvl="1"/>
            <a:r>
              <a:rPr lang="en-CA" dirty="0"/>
              <a:t>Asking for help</a:t>
            </a:r>
          </a:p>
          <a:p>
            <a:pPr lvl="1"/>
            <a:r>
              <a:rPr lang="en-CA" dirty="0"/>
              <a:t>Sharing and asking for feedback</a:t>
            </a:r>
          </a:p>
          <a:p>
            <a:pPr lvl="1"/>
            <a:r>
              <a:rPr lang="en-CA" dirty="0"/>
              <a:t>Discussing conflicts and mistakes openly</a:t>
            </a:r>
          </a:p>
          <a:p>
            <a:pPr lvl="1"/>
            <a:r>
              <a:rPr lang="en-CA" dirty="0"/>
              <a:t>Abandoning need to control others</a:t>
            </a:r>
          </a:p>
          <a:p>
            <a:r>
              <a:rPr lang="en-CA" dirty="0"/>
              <a:t>The relationship between trust and performance is </a:t>
            </a:r>
            <a:r>
              <a:rPr lang="en-CA" b="1" dirty="0"/>
              <a:t>stronger</a:t>
            </a:r>
            <a:r>
              <a:rPr lang="en-CA" dirty="0"/>
              <a:t> in virtual/hybrid teams</a:t>
            </a:r>
          </a:p>
          <a:p>
            <a:pPr marL="13970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EF846C4-7DC0-6443-8C46-7750269612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519" y="1975383"/>
            <a:ext cx="2139567" cy="2139567"/>
          </a:xfrm>
          <a:prstGeom prst="rect">
            <a:avLst/>
          </a:pr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E4797639-D07B-BD47-86E8-AD7ABAC26B75}"/>
              </a:ext>
            </a:extLst>
          </p:cNvPr>
          <p:cNvSpPr/>
          <p:nvPr/>
        </p:nvSpPr>
        <p:spPr>
          <a:xfrm>
            <a:off x="5575512" y="2755588"/>
            <a:ext cx="89378" cy="89378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12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A55BA1-4FEB-964C-949B-E28AAC720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Dimensions of Trust 📖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95087-9E6B-084B-8B36-9B59FCAB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9" y="1104418"/>
            <a:ext cx="6973258" cy="34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4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EF18744-173A-A245-A6B4-E4513E0CF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050" y="1913538"/>
            <a:ext cx="7873200" cy="1322100"/>
          </a:xfrm>
        </p:spPr>
        <p:txBody>
          <a:bodyPr/>
          <a:lstStyle/>
          <a:p>
            <a:r>
              <a:rPr lang="en-CA" i="1" dirty="0"/>
              <a:t>Establish a line of communication early. </a:t>
            </a:r>
            <a:br>
              <a:rPr lang="en-CA" i="1" dirty="0"/>
            </a:br>
            <a:r>
              <a:rPr lang="en-CA" i="1" dirty="0"/>
              <a:t>Don’t wait until you’re thirsty to dig a well.</a:t>
            </a:r>
          </a:p>
        </p:txBody>
      </p:sp>
    </p:spTree>
    <p:extLst>
      <p:ext uri="{BB962C8B-B14F-4D97-AF65-F5344CB8AC3E}">
        <p14:creationId xmlns:p14="http://schemas.microsoft.com/office/powerpoint/2010/main" val="39543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5AE5D-5B72-EB41-B94C-09952406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2FB157-131B-4944-A3AC-7578E0ACD456}"/>
              </a:ext>
            </a:extLst>
          </p:cNvPr>
          <p:cNvSpPr/>
          <p:nvPr/>
        </p:nvSpPr>
        <p:spPr>
          <a:xfrm>
            <a:off x="499080" y="3510727"/>
            <a:ext cx="747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/>
            <a:r>
              <a:rPr lang="en-US" sz="1800" dirty="0">
                <a:solidFill>
                  <a:schemeClr val="bg1"/>
                </a:solidFill>
              </a:rPr>
              <a:t>Lack of context leads to unflattering judgments</a:t>
            </a:r>
          </a:p>
        </p:txBody>
      </p:sp>
    </p:spTree>
    <p:extLst>
      <p:ext uri="{BB962C8B-B14F-4D97-AF65-F5344CB8AC3E}">
        <p14:creationId xmlns:p14="http://schemas.microsoft.com/office/powerpoint/2010/main" val="407077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7B22DB8-76AE-814D-8946-1260EAFD33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307" y="1991887"/>
            <a:ext cx="3151613" cy="3151613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5FC21E8D-BA3C-4241-A335-55F02554A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Mutual Knowledge 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66D61-10C7-4348-AB38-EF0A8587FF5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Mutual knowledge is the knowledge team members share, both content and context</a:t>
            </a:r>
          </a:p>
          <a:p>
            <a:r>
              <a:rPr lang="en-CA" dirty="0"/>
              <a:t>Having mutual knowledge is more difficult in virtual/hybrid teams because:</a:t>
            </a:r>
          </a:p>
          <a:p>
            <a:pPr lvl="1"/>
            <a:r>
              <a:rPr lang="en-CA" dirty="0"/>
              <a:t>Failure to share or remember contextual information</a:t>
            </a:r>
          </a:p>
          <a:p>
            <a:pPr lvl="1"/>
            <a:r>
              <a:rPr lang="en-CA" dirty="0"/>
              <a:t>Uneven distribution of information</a:t>
            </a:r>
          </a:p>
          <a:p>
            <a:pPr lvl="1"/>
            <a:r>
              <a:rPr lang="en-CA" dirty="0"/>
              <a:t>Differences in what is salient to the sender and receiver</a:t>
            </a:r>
          </a:p>
          <a:p>
            <a:r>
              <a:rPr lang="en-CA" dirty="0"/>
              <a:t>In the absence of shared content or context:</a:t>
            </a:r>
          </a:p>
          <a:p>
            <a:pPr lvl="1"/>
            <a:r>
              <a:rPr lang="en-CA" dirty="0"/>
              <a:t>Problems are attributed to skills or character</a:t>
            </a:r>
          </a:p>
          <a:p>
            <a:pPr lvl="1"/>
            <a:r>
              <a:rPr lang="en-CA" dirty="0"/>
              <a:t>Individuals fail to meet one another’s expectations</a:t>
            </a:r>
          </a:p>
          <a:p>
            <a:pPr lvl="1"/>
            <a:r>
              <a:rPr lang="en-CA" dirty="0"/>
              <a:t>Trust erodes and performance suffers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CC2D39-5768-404C-857F-2AF3B326367A}"/>
              </a:ext>
            </a:extLst>
          </p:cNvPr>
          <p:cNvGrpSpPr/>
          <p:nvPr/>
        </p:nvGrpSpPr>
        <p:grpSpPr>
          <a:xfrm>
            <a:off x="6339195" y="2616840"/>
            <a:ext cx="1443349" cy="851212"/>
            <a:chOff x="6339195" y="2616840"/>
            <a:chExt cx="1443349" cy="851212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8BABE12B-F23F-864E-8789-43BA08EE5FB6}"/>
                </a:ext>
              </a:extLst>
            </p:cNvPr>
            <p:cNvSpPr/>
            <p:nvPr/>
          </p:nvSpPr>
          <p:spPr>
            <a:xfrm rot="9796456">
              <a:off x="6339195" y="2616840"/>
              <a:ext cx="1290949" cy="82519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73B81AC0-0980-8549-A42C-B9972A7C0F5F}"/>
                </a:ext>
              </a:extLst>
            </p:cNvPr>
            <p:cNvSpPr/>
            <p:nvPr/>
          </p:nvSpPr>
          <p:spPr>
            <a:xfrm rot="12317180" flipH="1">
              <a:off x="6491595" y="2642862"/>
              <a:ext cx="1290949" cy="82519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C5B548C-7E0A-A84E-AFA3-930C663B3E22}"/>
              </a:ext>
            </a:extLst>
          </p:cNvPr>
          <p:cNvSpPr/>
          <p:nvPr/>
        </p:nvSpPr>
        <p:spPr>
          <a:xfrm>
            <a:off x="7581669" y="3098810"/>
            <a:ext cx="556089" cy="62446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4AE03E7B-CEE2-5440-BC8F-7C8F0CEF4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4" b="89714" l="9888" r="90787">
                        <a14:foregroundMark x1="14382" y1="40571" x2="14382" y2="40571"/>
                        <a14:foregroundMark x1="22247" y1="28000" x2="22247" y2="28000"/>
                        <a14:foregroundMark x1="30562" y1="16000" x2="30562" y2="16000"/>
                        <a14:foregroundMark x1="40000" y1="11429" x2="40000" y2="11429"/>
                        <a14:foregroundMark x1="49663" y1="9714" x2="49663" y2="9714"/>
                        <a14:foregroundMark x1="59326" y1="12000" x2="59326" y2="12000"/>
                        <a14:foregroundMark x1="68090" y1="18857" x2="68090" y2="18857"/>
                        <a14:foregroundMark x1="78202" y1="33143" x2="78202" y2="33143"/>
                        <a14:foregroundMark x1="84719" y1="49143" x2="84719" y2="49143"/>
                        <a14:foregroundMark x1="90787" y1="60000" x2="90787" y2="60000"/>
                        <a14:backgroundMark x1="65169" y1="46857" x2="65169" y2="46857"/>
                        <a14:backgroundMark x1="73258" y1="68571" x2="73258" y2="68571"/>
                        <a14:backgroundMark x1="64944" y1="73143" x2="64944" y2="73143"/>
                        <a14:backgroundMark x1="75056" y1="46286" x2="75056" y2="46286"/>
                        <a14:backgroundMark x1="84719" y1="24571" x2="84719" y2="24571"/>
                        <a14:backgroundMark x1="68090" y1="36571" x2="68090" y2="36571"/>
                        <a14:backgroundMark x1="59326" y1="50286" x2="59326" y2="50286"/>
                        <a14:backgroundMark x1="71461" y1="79429" x2="71461" y2="79429"/>
                        <a14:backgroundMark x1="76180" y1="62286" x2="76180" y2="62286"/>
                        <a14:backgroundMark x1="61798" y1="39429" x2="61798" y2="39429"/>
                        <a14:backgroundMark x1="60674" y1="65714" x2="60674" y2="65714"/>
                        <a14:backgroundMark x1="69213" y1="52000" x2="69213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633" y="2820371"/>
            <a:ext cx="1681100" cy="65881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7D4E456-6182-884B-96E3-C2C497644D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2" t="3755" r="6673" b="2226"/>
          <a:stretch/>
        </p:blipFill>
        <p:spPr>
          <a:xfrm>
            <a:off x="7597926" y="3086340"/>
            <a:ext cx="587343" cy="6369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28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V-M1-I1-presentation" id="{855A48F4-01B4-BB44-8F1C-E5B9C2F1E751}" vid="{A8D337A0-048F-7B4E-A39E-D7140A14D09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Light</Template>
  <TotalTime>7406</TotalTime>
  <Words>1542</Words>
  <Application>Microsoft Macintosh PowerPoint</Application>
  <PresentationFormat>On-screen Show (16:9)</PresentationFormat>
  <Paragraphs>167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.Lucida Grande UI Regular</vt:lpstr>
      <vt:lpstr>Arial</vt:lpstr>
      <vt:lpstr>Arial Narrow</vt:lpstr>
      <vt:lpstr>Avenir Next LT Pro</vt:lpstr>
      <vt:lpstr>Comic Sans MS</vt:lpstr>
      <vt:lpstr>Impact</vt:lpstr>
      <vt:lpstr>Lato</vt:lpstr>
      <vt:lpstr>Lato Black</vt:lpstr>
      <vt:lpstr>Lato Light</vt:lpstr>
      <vt:lpstr>Simple Light</vt:lpstr>
      <vt:lpstr>Thriving in Hybrid Teams</vt:lpstr>
      <vt:lpstr>PowerPoint Presentation</vt:lpstr>
      <vt:lpstr>PowerPoint Presentation</vt:lpstr>
      <vt:lpstr>Trust</vt:lpstr>
      <vt:lpstr>PowerPoint Presentation</vt:lpstr>
      <vt:lpstr>PowerPoint Presentation</vt:lpstr>
      <vt:lpstr>PowerPoint Presentation</vt:lpstr>
      <vt:lpstr>Context</vt:lpstr>
      <vt:lpstr>PowerPoint Presentation</vt:lpstr>
      <vt:lpstr>Unseen Work</vt:lpstr>
      <vt:lpstr>PowerPoint Presentation</vt:lpstr>
      <vt:lpstr>Negativity Bias</vt:lpstr>
      <vt:lpstr>PowerPoint Presentation</vt:lpstr>
      <vt:lpstr>PowerPoint Presentation</vt:lpstr>
      <vt:lpstr>PowerPoint Presentation</vt:lpstr>
      <vt:lpstr>PowerPoint Presentation</vt:lpstr>
      <vt:lpstr>Prolonged Conflict</vt:lpstr>
      <vt:lpstr>PowerPoint Presentation</vt:lpstr>
      <vt:lpstr>PowerPoint Presentation</vt:lpstr>
      <vt:lpstr>PowerPoint Presentation</vt:lpstr>
      <vt:lpstr>Social Friction</vt:lpstr>
      <vt:lpstr>PowerPoint Presentation</vt:lpstr>
      <vt:lpstr>Communication Discrepancies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Unique Value</dc:title>
  <dc:creator>Liane Davey</dc:creator>
  <cp:lastModifiedBy>Liane Davey</cp:lastModifiedBy>
  <cp:revision>152</cp:revision>
  <cp:lastPrinted>2020-11-23T17:03:34Z</cp:lastPrinted>
  <dcterms:created xsi:type="dcterms:W3CDTF">2020-10-20T12:33:54Z</dcterms:created>
  <dcterms:modified xsi:type="dcterms:W3CDTF">2022-09-19T20:11:34Z</dcterms:modified>
</cp:coreProperties>
</file>