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80" r:id="rId4"/>
    <p:sldId id="281" r:id="rId5"/>
    <p:sldId id="259" r:id="rId6"/>
    <p:sldId id="260" r:id="rId7"/>
    <p:sldId id="261" r:id="rId8"/>
    <p:sldId id="265" r:id="rId9"/>
    <p:sldId id="268" r:id="rId10"/>
    <p:sldId id="282" r:id="rId11"/>
    <p:sldId id="283" r:id="rId12"/>
    <p:sldId id="274" r:id="rId13"/>
    <p:sldId id="275" r:id="rId14"/>
    <p:sldId id="277" r:id="rId15"/>
    <p:sldId id="278" r:id="rId16"/>
    <p:sldId id="27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D3EFF1-F51E-828B-498E-5F6410DDCBB2}" name="Robert-Ouellet, Morgane (SPAC/PSPC)" initials="ROM(" userId="S::Morgane.Robert-Ouellet@tpsgc-pwgsc.gc.ca::d1e9a910-a323-4e24-8542-3818bca59c2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A41A"/>
    <a:srgbClr val="4B4F54"/>
    <a:srgbClr val="AFA9A0"/>
    <a:srgbClr val="003B5C"/>
    <a:srgbClr val="D2E280"/>
    <a:srgbClr val="C4D600"/>
    <a:srgbClr val="C6D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5" autoAdjust="0"/>
    <p:restoredTop sz="95974" autoAdjust="0"/>
  </p:normalViewPr>
  <p:slideViewPr>
    <p:cSldViewPr snapToGrid="0">
      <p:cViewPr varScale="1">
        <p:scale>
          <a:sx n="113" d="100"/>
          <a:sy n="113" d="100"/>
        </p:scale>
        <p:origin x="3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E0000-9767-44BD-8440-9D4A77C6681D}" type="datetimeFigureOut">
              <a:rPr lang="en-CA" smtClean="0"/>
              <a:t>2023-01-17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A599B-663A-42BF-B5E8-4393AE08424A}" type="slidenum">
              <a:rPr lang="en-CA" smtClean="0"/>
              <a:t>‹N°›</a:t>
            </a:fld>
            <a:endParaRPr lang="en-CA"/>
          </a:p>
        </p:txBody>
      </p:sp>
    </p:spTree>
    <p:extLst>
      <p:ext uri="{BB962C8B-B14F-4D97-AF65-F5344CB8AC3E}">
        <p14:creationId xmlns:p14="http://schemas.microsoft.com/office/powerpoint/2010/main" val="147127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4A599B-663A-42BF-B5E8-4393AE08424A}" type="slidenum">
              <a:rPr lang="en-CA" smtClean="0"/>
              <a:t>7</a:t>
            </a:fld>
            <a:endParaRPr lang="en-CA"/>
          </a:p>
        </p:txBody>
      </p:sp>
    </p:spTree>
    <p:extLst>
      <p:ext uri="{BB962C8B-B14F-4D97-AF65-F5344CB8AC3E}">
        <p14:creationId xmlns:p14="http://schemas.microsoft.com/office/powerpoint/2010/main" val="3010819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cross on a pole&#10;&#10;Description automatically generated with low confidence">
            <a:extLst>
              <a:ext uri="{FF2B5EF4-FFF2-40B4-BE49-F238E27FC236}">
                <a16:creationId xmlns:a16="http://schemas.microsoft.com/office/drawing/2014/main" id="{78B9F52A-D911-4FC2-BA44-C1B9E42DDC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8" cy="592931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C75FD36A-B1C8-4779-B1F9-385B618442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1999" cy="6092663"/>
          </a:xfrm>
          <a:prstGeom prst="rect">
            <a:avLst/>
          </a:prstGeom>
        </p:spPr>
      </p:pic>
      <p:sp>
        <p:nvSpPr>
          <p:cNvPr id="93" name="Rectangle 92">
            <a:extLst>
              <a:ext uri="{FF2B5EF4-FFF2-40B4-BE49-F238E27FC236}">
                <a16:creationId xmlns:a16="http://schemas.microsoft.com/office/drawing/2014/main" id="{6F454A37-5BDD-4AEA-A28B-E9981087FFD0}"/>
              </a:ext>
            </a:extLst>
          </p:cNvPr>
          <p:cNvSpPr/>
          <p:nvPr userDrawn="1"/>
        </p:nvSpPr>
        <p:spPr>
          <a:xfrm>
            <a:off x="1" y="6111418"/>
            <a:ext cx="12192000" cy="731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457200" y="2286000"/>
            <a:ext cx="5448383" cy="3072551"/>
          </a:xfrm>
        </p:spPr>
        <p:txBody>
          <a:bodyPr lIns="0" anchor="t" anchorCtr="0">
            <a:normAutofit/>
          </a:bodyPr>
          <a:lstStyle>
            <a:lvl1pPr algn="l">
              <a:defRPr sz="4400">
                <a:solidFill>
                  <a:schemeClr val="accent1"/>
                </a:solidFill>
                <a:latin typeface="+mj-lt"/>
                <a:ea typeface="Cambria" panose="02040503050406030204" pitchFamily="18" charset="0"/>
              </a:defRPr>
            </a:lvl1pPr>
          </a:lstStyle>
          <a:p>
            <a:r>
              <a:rPr lang="en-US" dirty="0"/>
              <a:t>Page title</a:t>
            </a:r>
            <a:endParaRPr lang="en-CA" dirty="0"/>
          </a:p>
        </p:txBody>
      </p:sp>
      <p:pic>
        <p:nvPicPr>
          <p:cNvPr id="10" name="Graphic 9">
            <a:extLst>
              <a:ext uri="{FF2B5EF4-FFF2-40B4-BE49-F238E27FC236}">
                <a16:creationId xmlns:a16="http://schemas.microsoft.com/office/drawing/2014/main" id="{E27B4A62-C101-411B-95FA-E83879F7AA2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9972" y="6398756"/>
            <a:ext cx="2783394" cy="218641"/>
          </a:xfrm>
          <a:prstGeom prst="rect">
            <a:avLst/>
          </a:prstGeom>
        </p:spPr>
      </p:pic>
      <p:pic>
        <p:nvPicPr>
          <p:cNvPr id="11" name="Graphic 10" descr="Wordmark">
            <a:extLst>
              <a:ext uri="{FF2B5EF4-FFF2-40B4-BE49-F238E27FC236}">
                <a16:creationId xmlns:a16="http://schemas.microsoft.com/office/drawing/2014/main" id="{A3C43173-7D7B-4158-A083-4302C6D2B48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25788" y="6318204"/>
            <a:ext cx="1277324" cy="299193"/>
          </a:xfrm>
          <a:prstGeom prst="rect">
            <a:avLst/>
          </a:prstGeom>
        </p:spPr>
      </p:pic>
    </p:spTree>
    <p:extLst>
      <p:ext uri="{BB962C8B-B14F-4D97-AF65-F5344CB8AC3E}">
        <p14:creationId xmlns:p14="http://schemas.microsoft.com/office/powerpoint/2010/main" val="370556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a:xfrm>
            <a:off x="201286" y="147226"/>
            <a:ext cx="11503034" cy="548640"/>
          </a:xfrm>
        </p:spPr>
        <p:txBody>
          <a:bodyPr anchor="ctr"/>
          <a:lstStyle>
            <a:lvl1pPr>
              <a:defRPr>
                <a:solidFill>
                  <a:schemeClr val="bg1"/>
                </a:solidFill>
              </a:defRPr>
            </a:lvl1pPr>
          </a:lstStyle>
          <a:p>
            <a:r>
              <a:rPr lang="en-US" dirty="0"/>
              <a:t>Title of page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4649461" y="1225194"/>
            <a:ext cx="11503034" cy="5267047"/>
          </a:xfrm>
        </p:spPr>
        <p:txBody>
          <a:bodyPr/>
          <a:lstStyle>
            <a:lvl1pPr>
              <a:defRPr/>
            </a:lvl1pPr>
            <a:lvl2pPr>
              <a:defRPr/>
            </a:lvl2pPr>
            <a:lvl3pPr>
              <a:defRPr/>
            </a:lvl3pPr>
            <a:lvl4pPr>
              <a:defRPr/>
            </a:lvl4pPr>
            <a:lvl5pPr>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11213041" y="6492241"/>
            <a:ext cx="49127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dirty="0"/>
          </a:p>
        </p:txBody>
      </p:sp>
    </p:spTree>
    <p:extLst>
      <p:ext uri="{BB962C8B-B14F-4D97-AF65-F5344CB8AC3E}">
        <p14:creationId xmlns:p14="http://schemas.microsoft.com/office/powerpoint/2010/main" val="36307875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A276-B4CB-4E1D-A167-556F2B4C9BA3}"/>
              </a:ext>
            </a:extLst>
          </p:cNvPr>
          <p:cNvSpPr>
            <a:spLocks noGrp="1"/>
          </p:cNvSpPr>
          <p:nvPr>
            <p:ph type="title" hasCustomPrompt="1"/>
          </p:nvPr>
        </p:nvSpPr>
        <p:spPr>
          <a:xfrm>
            <a:off x="457200" y="1709740"/>
            <a:ext cx="11247120" cy="2852737"/>
          </a:xfrm>
        </p:spPr>
        <p:txBody>
          <a:bodyPr anchor="b">
            <a:normAutofit/>
          </a:bodyPr>
          <a:lstStyle>
            <a:lvl1pPr>
              <a:defRPr sz="4400"/>
            </a:lvl1pPr>
          </a:lstStyle>
          <a:p>
            <a:r>
              <a:rPr lang="en-US" dirty="0"/>
              <a:t>Section title</a:t>
            </a:r>
            <a:endParaRPr lang="en-CA" dirty="0"/>
          </a:p>
        </p:txBody>
      </p:sp>
      <p:sp>
        <p:nvSpPr>
          <p:cNvPr id="3" name="Text Placeholder 2">
            <a:extLst>
              <a:ext uri="{FF2B5EF4-FFF2-40B4-BE49-F238E27FC236}">
                <a16:creationId xmlns:a16="http://schemas.microsoft.com/office/drawing/2014/main" id="{39BDEEBB-2835-4821-8E51-8D365930B6E7}"/>
              </a:ext>
            </a:extLst>
          </p:cNvPr>
          <p:cNvSpPr>
            <a:spLocks noGrp="1"/>
          </p:cNvSpPr>
          <p:nvPr>
            <p:ph type="body" idx="1" hasCustomPrompt="1"/>
          </p:nvPr>
        </p:nvSpPr>
        <p:spPr>
          <a:xfrm>
            <a:off x="457200" y="4589463"/>
            <a:ext cx="11247120" cy="1535112"/>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
        <p:nvSpPr>
          <p:cNvPr id="6" name="Slide Number Placeholder 5">
            <a:extLst>
              <a:ext uri="{FF2B5EF4-FFF2-40B4-BE49-F238E27FC236}">
                <a16:creationId xmlns:a16="http://schemas.microsoft.com/office/drawing/2014/main" id="{8D7A2EC5-1074-4946-AC0A-20094125A548}"/>
              </a:ext>
            </a:extLst>
          </p:cNvPr>
          <p:cNvSpPr>
            <a:spLocks noGrp="1"/>
          </p:cNvSpPr>
          <p:nvPr>
            <p:ph type="sldNum" sz="quarter" idx="12"/>
          </p:nvPr>
        </p:nvSpPr>
        <p:spPr>
          <a:xfrm>
            <a:off x="11213041" y="6492241"/>
            <a:ext cx="491279" cy="197985"/>
          </a:xfrm>
        </p:spPr>
        <p:txBody>
          <a:bodyPr/>
          <a:lstStyle/>
          <a:p>
            <a:fld id="{B266F0CF-D303-475F-943A-730B13ED5BD8}" type="slidenum">
              <a:rPr lang="en-CA" smtClean="0"/>
              <a:t>‹N°›</a:t>
            </a:fld>
            <a:endParaRPr lang="en-CA"/>
          </a:p>
        </p:txBody>
      </p:sp>
    </p:spTree>
    <p:extLst>
      <p:ext uri="{BB962C8B-B14F-4D97-AF65-F5344CB8AC3E}">
        <p14:creationId xmlns:p14="http://schemas.microsoft.com/office/powerpoint/2010/main" val="101386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F10A1-6836-402E-91C6-C687094CD3A6}"/>
              </a:ext>
            </a:extLst>
          </p:cNvPr>
          <p:cNvSpPr>
            <a:spLocks noGrp="1"/>
          </p:cNvSpPr>
          <p:nvPr>
            <p:ph sz="half" idx="1" hasCustomPrompt="1"/>
          </p:nvPr>
        </p:nvSpPr>
        <p:spPr>
          <a:xfrm>
            <a:off x="201285" y="976045"/>
            <a:ext cx="5616969" cy="5404207"/>
          </a:xfrm>
        </p:spPr>
        <p:txBody>
          <a:bodyPr/>
          <a:lstStyle>
            <a:lvl1pPr>
              <a:defRPr/>
            </a:lvl1pPr>
            <a:lvl2pPr>
              <a:defRPr/>
            </a:lvl2pPr>
            <a:lvl3pPr>
              <a:defRPr/>
            </a:lvl3pPr>
            <a:lvl4pPr>
              <a:defRPr/>
            </a:lvl4pPr>
            <a:lvl5pPr>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4" name="Content Placeholder 3">
            <a:extLst>
              <a:ext uri="{FF2B5EF4-FFF2-40B4-BE49-F238E27FC236}">
                <a16:creationId xmlns:a16="http://schemas.microsoft.com/office/drawing/2014/main" id="{DFE167A3-40CF-43DA-A440-A97EF0067D68}"/>
              </a:ext>
            </a:extLst>
          </p:cNvPr>
          <p:cNvSpPr>
            <a:spLocks noGrp="1"/>
          </p:cNvSpPr>
          <p:nvPr>
            <p:ph sz="half" idx="2" hasCustomPrompt="1"/>
          </p:nvPr>
        </p:nvSpPr>
        <p:spPr>
          <a:xfrm>
            <a:off x="6087351" y="976045"/>
            <a:ext cx="5616969" cy="5404207"/>
          </a:xfrm>
        </p:spPr>
        <p:txBody>
          <a:bodyPr/>
          <a:lstStyle>
            <a:lvl1pPr>
              <a:defRPr/>
            </a:lvl1pPr>
            <a:lvl2pPr>
              <a:defRPr/>
            </a:lvl2pPr>
            <a:lvl3pPr>
              <a:defRPr/>
            </a:lvl3pPr>
            <a:lvl4pPr>
              <a:defRPr/>
            </a:lvl4pPr>
            <a:lvl5pPr>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7" name="Slide Number Placeholder 6">
            <a:extLst>
              <a:ext uri="{FF2B5EF4-FFF2-40B4-BE49-F238E27FC236}">
                <a16:creationId xmlns:a16="http://schemas.microsoft.com/office/drawing/2014/main" id="{8BF96C27-0225-4FB3-93C5-D89F2EE247B5}"/>
              </a:ext>
            </a:extLst>
          </p:cNvPr>
          <p:cNvSpPr>
            <a:spLocks noGrp="1"/>
          </p:cNvSpPr>
          <p:nvPr>
            <p:ph type="sldNum" sz="quarter" idx="12"/>
          </p:nvPr>
        </p:nvSpPr>
        <p:spPr>
          <a:xfrm>
            <a:off x="11213041" y="6492241"/>
            <a:ext cx="491279" cy="197985"/>
          </a:xfrm>
        </p:spPr>
        <p:txBody>
          <a:bodyPr/>
          <a:lstStyle/>
          <a:p>
            <a:fld id="{B266F0CF-D303-475F-943A-730B13ED5BD8}" type="slidenum">
              <a:rPr lang="en-CA" smtClean="0"/>
              <a:t>‹N°›</a:t>
            </a:fld>
            <a:endParaRPr lang="en-CA"/>
          </a:p>
        </p:txBody>
      </p:sp>
      <p:sp>
        <p:nvSpPr>
          <p:cNvPr id="8" name="Title 1">
            <a:extLst>
              <a:ext uri="{FF2B5EF4-FFF2-40B4-BE49-F238E27FC236}">
                <a16:creationId xmlns:a16="http://schemas.microsoft.com/office/drawing/2014/main" id="{77AA2225-1EA1-4C61-BA4A-CDE82784423F}"/>
              </a:ext>
            </a:extLst>
          </p:cNvPr>
          <p:cNvSpPr>
            <a:spLocks noGrp="1"/>
          </p:cNvSpPr>
          <p:nvPr>
            <p:ph type="title" hasCustomPrompt="1"/>
          </p:nvPr>
        </p:nvSpPr>
        <p:spPr>
          <a:xfrm>
            <a:off x="201286" y="147226"/>
            <a:ext cx="11503034" cy="548640"/>
          </a:xfrm>
        </p:spPr>
        <p:txBody>
          <a:bodyPr anchor="ctr"/>
          <a:lstStyle>
            <a:lvl1pPr>
              <a:defRPr>
                <a:solidFill>
                  <a:schemeClr val="bg1"/>
                </a:solidFill>
              </a:defRPr>
            </a:lvl1pPr>
          </a:lstStyle>
          <a:p>
            <a:r>
              <a:rPr lang="en-US" dirty="0"/>
              <a:t>Title of page</a:t>
            </a:r>
            <a:endParaRPr lang="en-CA" dirty="0"/>
          </a:p>
        </p:txBody>
      </p:sp>
    </p:spTree>
    <p:extLst>
      <p:ext uri="{BB962C8B-B14F-4D97-AF65-F5344CB8AC3E}">
        <p14:creationId xmlns:p14="http://schemas.microsoft.com/office/powerpoint/2010/main" val="5360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080363C5-EB86-45E8-A193-93B7E2E545A1}"/>
              </a:ext>
            </a:extLst>
          </p:cNvPr>
          <p:cNvSpPr>
            <a:spLocks noGrp="1"/>
          </p:cNvSpPr>
          <p:nvPr>
            <p:ph type="sldNum" sz="quarter" idx="12"/>
          </p:nvPr>
        </p:nvSpPr>
        <p:spPr>
          <a:xfrm>
            <a:off x="11213041" y="6492241"/>
            <a:ext cx="491279" cy="197985"/>
          </a:xfrm>
        </p:spPr>
        <p:txBody>
          <a:bodyPr/>
          <a:lstStyle/>
          <a:p>
            <a:fld id="{B266F0CF-D303-475F-943A-730B13ED5BD8}" type="slidenum">
              <a:rPr lang="en-CA" smtClean="0"/>
              <a:t>‹N°›</a:t>
            </a:fld>
            <a:endParaRPr lang="en-CA"/>
          </a:p>
        </p:txBody>
      </p:sp>
    </p:spTree>
    <p:extLst>
      <p:ext uri="{BB962C8B-B14F-4D97-AF65-F5344CB8AC3E}">
        <p14:creationId xmlns:p14="http://schemas.microsoft.com/office/powerpoint/2010/main" val="75830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with Pho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6A403D-0BC0-4B71-85AE-BB58ED061E86}"/>
              </a:ext>
            </a:extLst>
          </p:cNvPr>
          <p:cNvSpPr>
            <a:spLocks noGrp="1"/>
          </p:cNvSpPr>
          <p:nvPr>
            <p:ph type="sldNum" sz="quarter" idx="10"/>
          </p:nvPr>
        </p:nvSpPr>
        <p:spPr>
          <a:xfrm>
            <a:off x="11213041" y="6492241"/>
            <a:ext cx="491279" cy="197985"/>
          </a:xfrm>
        </p:spPr>
        <p:txBody>
          <a:bodyPr/>
          <a:lstStyle/>
          <a:p>
            <a:fld id="{B266F0CF-D303-475F-943A-730B13ED5BD8}" type="slidenum">
              <a:rPr lang="en-CA" smtClean="0"/>
              <a:t>‹N°›</a:t>
            </a:fld>
            <a:endParaRPr lang="en-CA"/>
          </a:p>
        </p:txBody>
      </p:sp>
      <p:sp>
        <p:nvSpPr>
          <p:cNvPr id="7" name="Picture Placeholder 6">
            <a:extLst>
              <a:ext uri="{FF2B5EF4-FFF2-40B4-BE49-F238E27FC236}">
                <a16:creationId xmlns:a16="http://schemas.microsoft.com/office/drawing/2014/main" id="{8366BB6A-6576-4305-B00F-42C049125E20}"/>
              </a:ext>
            </a:extLst>
          </p:cNvPr>
          <p:cNvSpPr>
            <a:spLocks noGrp="1"/>
          </p:cNvSpPr>
          <p:nvPr>
            <p:ph type="pic" sz="quarter" idx="12" hasCustomPrompt="1"/>
          </p:nvPr>
        </p:nvSpPr>
        <p:spPr>
          <a:xfrm>
            <a:off x="457200" y="1920240"/>
            <a:ext cx="11247120" cy="3974471"/>
          </a:xfrm>
        </p:spPr>
        <p:txBody>
          <a:bodyPr/>
          <a:lstStyle>
            <a:lvl1pPr marL="0" indent="0">
              <a:buNone/>
              <a:defRPr/>
            </a:lvl1pPr>
          </a:lstStyle>
          <a:p>
            <a:r>
              <a:rPr lang="en-CA" dirty="0"/>
              <a:t>Graphic</a:t>
            </a:r>
          </a:p>
        </p:txBody>
      </p:sp>
      <p:sp>
        <p:nvSpPr>
          <p:cNvPr id="9" name="Text Placeholder 8">
            <a:extLst>
              <a:ext uri="{FF2B5EF4-FFF2-40B4-BE49-F238E27FC236}">
                <a16:creationId xmlns:a16="http://schemas.microsoft.com/office/drawing/2014/main" id="{5950B0D0-6950-490F-B1FA-47E32D245620}"/>
              </a:ext>
            </a:extLst>
          </p:cNvPr>
          <p:cNvSpPr>
            <a:spLocks noGrp="1"/>
          </p:cNvSpPr>
          <p:nvPr>
            <p:ph type="body" sz="quarter" idx="13" hasCustomPrompt="1"/>
          </p:nvPr>
        </p:nvSpPr>
        <p:spPr>
          <a:xfrm>
            <a:off x="457200" y="6071564"/>
            <a:ext cx="11247120" cy="197985"/>
          </a:xfrm>
        </p:spPr>
        <p:txBody>
          <a:bodyPr>
            <a:normAutofit/>
          </a:bodyPr>
          <a:lstStyle>
            <a:lvl1pPr marL="0" indent="0" algn="ctr">
              <a:buNone/>
              <a:defRPr sz="1400"/>
            </a:lvl1pPr>
          </a:lstStyle>
          <a:p>
            <a:pPr lvl="0"/>
            <a:r>
              <a:rPr lang="en-US" dirty="0"/>
              <a:t>Caption</a:t>
            </a:r>
            <a:endParaRPr lang="en-CA" dirty="0"/>
          </a:p>
        </p:txBody>
      </p:sp>
      <p:sp>
        <p:nvSpPr>
          <p:cNvPr id="6" name="Title 1">
            <a:extLst>
              <a:ext uri="{FF2B5EF4-FFF2-40B4-BE49-F238E27FC236}">
                <a16:creationId xmlns:a16="http://schemas.microsoft.com/office/drawing/2014/main" id="{A7345127-9CBB-4797-9537-3FD017299CED}"/>
              </a:ext>
            </a:extLst>
          </p:cNvPr>
          <p:cNvSpPr txBox="1">
            <a:spLocks/>
          </p:cNvSpPr>
          <p:nvPr userDrawn="1"/>
        </p:nvSpPr>
        <p:spPr>
          <a:xfrm>
            <a:off x="201286" y="147226"/>
            <a:ext cx="11503034" cy="548640"/>
          </a:xfrm>
          <a:prstGeom prst="rect">
            <a:avLst/>
          </a:prstGeom>
        </p:spPr>
        <p:txBody>
          <a:bodyPr vert="horz" lIns="0" tIns="0" rIns="0" bIns="0" rtlCol="0" anchor="ctr" anchorCtr="0">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t>Title of page</a:t>
            </a:r>
            <a:endParaRPr lang="en-CA" dirty="0"/>
          </a:p>
        </p:txBody>
      </p:sp>
    </p:spTree>
    <p:extLst>
      <p:ext uri="{BB962C8B-B14F-4D97-AF65-F5344CB8AC3E}">
        <p14:creationId xmlns:p14="http://schemas.microsoft.com/office/powerpoint/2010/main" val="240607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0575" y="253154"/>
            <a:ext cx="10610850" cy="106838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B501D18-93EC-4D08-9C92-419904306A89}" type="datetimeFigureOut">
              <a:rPr lang="en-CA" smtClean="0"/>
              <a:t>2023-01-17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t>‹N°›</a:t>
            </a:fld>
            <a:endParaRPr lang="en-CA"/>
          </a:p>
        </p:txBody>
      </p:sp>
    </p:spTree>
    <p:extLst>
      <p:ext uri="{BB962C8B-B14F-4D97-AF65-F5344CB8AC3E}">
        <p14:creationId xmlns:p14="http://schemas.microsoft.com/office/powerpoint/2010/main" val="299201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0685482-F44F-4EF8-B28C-24C7B2DB7E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0" y="6350"/>
            <a:ext cx="12192000" cy="6858000"/>
          </a:xfrm>
          <a:prstGeom prst="rect">
            <a:avLst/>
          </a:prstGeom>
        </p:spPr>
      </p:pic>
      <p:sp>
        <p:nvSpPr>
          <p:cNvPr id="2" name="Title Placeholder 1">
            <a:extLst>
              <a:ext uri="{FF2B5EF4-FFF2-40B4-BE49-F238E27FC236}">
                <a16:creationId xmlns:a16="http://schemas.microsoft.com/office/drawing/2014/main" id="{D7782B03-D66E-4971-87F3-03FF6BC863BE}"/>
              </a:ext>
            </a:extLst>
          </p:cNvPr>
          <p:cNvSpPr>
            <a:spLocks noGrp="1"/>
          </p:cNvSpPr>
          <p:nvPr>
            <p:ph type="title"/>
          </p:nvPr>
        </p:nvSpPr>
        <p:spPr>
          <a:xfrm>
            <a:off x="609600" y="1143000"/>
            <a:ext cx="10972800" cy="548640"/>
          </a:xfrm>
          <a:prstGeom prst="rect">
            <a:avLst/>
          </a:prstGeom>
        </p:spPr>
        <p:txBody>
          <a:bodyPr vert="horz" lIns="0" tIns="0" rIns="0" bIns="0" rtlCol="0" anchor="t" anchorCtr="0">
            <a:normAutofit/>
          </a:bodyPr>
          <a:lstStyle/>
          <a:p>
            <a:r>
              <a:rPr lang="en-US" dirty="0"/>
              <a:t>Titre de la section</a:t>
            </a:r>
            <a:endParaRPr lang="en-CA" dirty="0"/>
          </a:p>
        </p:txBody>
      </p:sp>
      <p:sp>
        <p:nvSpPr>
          <p:cNvPr id="3" name="Text Placeholder 2">
            <a:extLst>
              <a:ext uri="{FF2B5EF4-FFF2-40B4-BE49-F238E27FC236}">
                <a16:creationId xmlns:a16="http://schemas.microsoft.com/office/drawing/2014/main" id="{6F39465C-7E55-4F37-BA72-B47D7D4A993F}"/>
              </a:ext>
            </a:extLst>
          </p:cNvPr>
          <p:cNvSpPr>
            <a:spLocks noGrp="1"/>
          </p:cNvSpPr>
          <p:nvPr>
            <p:ph type="body" idx="1"/>
          </p:nvPr>
        </p:nvSpPr>
        <p:spPr>
          <a:xfrm>
            <a:off x="609600" y="1920240"/>
            <a:ext cx="10972800" cy="4389120"/>
          </a:xfrm>
          <a:prstGeom prst="rect">
            <a:avLst/>
          </a:prstGeom>
        </p:spPr>
        <p:txBody>
          <a:bodyPr vert="horz" lIns="0" tIns="0" rIns="0" bIns="0" rtlCol="0">
            <a:normAutofit/>
          </a:bodyPr>
          <a:lstStyle/>
          <a:p>
            <a:pPr lvl="0"/>
            <a:r>
              <a:rPr lang="en-US" dirty="0"/>
              <a:t>Niveau 1</a:t>
            </a:r>
          </a:p>
          <a:p>
            <a:pPr lvl="1"/>
            <a:r>
              <a:rPr lang="en-US" dirty="0"/>
              <a:t>Niveau 2</a:t>
            </a:r>
          </a:p>
          <a:p>
            <a:pPr lvl="2"/>
            <a:r>
              <a:rPr lang="en-US" dirty="0"/>
              <a:t>Niveau 3</a:t>
            </a:r>
          </a:p>
          <a:p>
            <a:pPr lvl="3"/>
            <a:r>
              <a:rPr lang="en-US" dirty="0"/>
              <a:t>Niveau 4</a:t>
            </a:r>
          </a:p>
          <a:p>
            <a:pPr lvl="4"/>
            <a:r>
              <a:rPr lang="en-US" dirty="0"/>
              <a:t>Niveau 5</a:t>
            </a:r>
            <a:endParaRPr lang="en-CA" dirty="0"/>
          </a:p>
        </p:txBody>
      </p:sp>
      <p:sp>
        <p:nvSpPr>
          <p:cNvPr id="6" name="Slide Number Placeholder 5">
            <a:extLst>
              <a:ext uri="{FF2B5EF4-FFF2-40B4-BE49-F238E27FC236}">
                <a16:creationId xmlns:a16="http://schemas.microsoft.com/office/drawing/2014/main" id="{A8F46958-47FB-4C15-8B7D-1581C5401D78}"/>
              </a:ext>
            </a:extLst>
          </p:cNvPr>
          <p:cNvSpPr>
            <a:spLocks noGrp="1"/>
          </p:cNvSpPr>
          <p:nvPr>
            <p:ph type="sldNum" sz="quarter" idx="4"/>
          </p:nvPr>
        </p:nvSpPr>
        <p:spPr>
          <a:xfrm>
            <a:off x="11091122" y="6492241"/>
            <a:ext cx="49127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7" name="Graphic 8">
            <a:extLst>
              <a:ext uri="{FF2B5EF4-FFF2-40B4-BE49-F238E27FC236}">
                <a16:creationId xmlns:a16="http://schemas.microsoft.com/office/drawing/2014/main" id="{171170FC-1E08-3F4B-B367-873CD12F04D1}"/>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5069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 id="2147483681" r:id="rId7"/>
  </p:sldLayoutIdLst>
  <p:txStyles>
    <p:titleStyle>
      <a:lvl1pPr algn="l" defTabSz="6858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gcpedia.gc.ca/wiki/Lignes_directrices_sur_la_conception_d%E2%80%99inspiration_autochtone_pour_Milieu_de_travail_GC"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jll.ca/en/trends-and-insights/research/jll-future-of-work-survey-2022"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7FF5D5-BE84-FD4E-AB87-734898F71602}"/>
              </a:ext>
            </a:extLst>
          </p:cNvPr>
          <p:cNvSpPr/>
          <p:nvPr/>
        </p:nvSpPr>
        <p:spPr>
          <a:xfrm>
            <a:off x="-1" y="752705"/>
            <a:ext cx="3617355" cy="2067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C32E8-3668-4CF0-8CFF-54704BAD0C7A}"/>
              </a:ext>
            </a:extLst>
          </p:cNvPr>
          <p:cNvSpPr>
            <a:spLocks noGrp="1"/>
          </p:cNvSpPr>
          <p:nvPr>
            <p:ph type="ctrTitle"/>
          </p:nvPr>
        </p:nvSpPr>
        <p:spPr>
          <a:xfrm>
            <a:off x="349071" y="842857"/>
            <a:ext cx="3142274" cy="1886755"/>
          </a:xfrm>
        </p:spPr>
        <p:txBody>
          <a:bodyPr>
            <a:normAutofit fontScale="90000"/>
          </a:bodyPr>
          <a:lstStyle/>
          <a:p>
            <a:r>
              <a:rPr lang="fr-CA">
                <a:solidFill>
                  <a:schemeClr val="bg1"/>
                </a:solidFill>
              </a:rPr>
              <a:t>L’avenir </a:t>
            </a:r>
            <a:r>
              <a:rPr lang="fr-CA" b="0">
                <a:solidFill>
                  <a:schemeClr val="bg1"/>
                </a:solidFill>
              </a:rPr>
              <a:t>du </a:t>
            </a:r>
            <a:r>
              <a:rPr lang="fr-CA">
                <a:solidFill>
                  <a:schemeClr val="bg1"/>
                </a:solidFill>
              </a:rPr>
              <a:t>travail</a:t>
            </a:r>
            <a:br>
              <a:rPr lang="fr-CA">
                <a:solidFill>
                  <a:schemeClr val="bg1"/>
                </a:solidFill>
              </a:rPr>
            </a:br>
            <a:r>
              <a:rPr lang="fr-CA" sz="2400" b="0">
                <a:solidFill>
                  <a:schemeClr val="bg1"/>
                </a:solidFill>
              </a:rPr>
              <a:t>du point de vue de l’immobilier</a:t>
            </a:r>
            <a:br>
              <a:rPr lang="fr-CA" sz="2400" b="0">
                <a:solidFill>
                  <a:schemeClr val="bg1"/>
                </a:solidFill>
              </a:rPr>
            </a:br>
            <a:endParaRPr lang="fr-CA" b="0">
              <a:solidFill>
                <a:schemeClr val="bg1"/>
              </a:solidFill>
            </a:endParaRPr>
          </a:p>
        </p:txBody>
      </p:sp>
    </p:spTree>
    <p:extLst>
      <p:ext uri="{BB962C8B-B14F-4D97-AF65-F5344CB8AC3E}">
        <p14:creationId xmlns:p14="http://schemas.microsoft.com/office/powerpoint/2010/main" val="8012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A picture containing diagram&#10;&#10;Description automatically generated">
            <a:extLst>
              <a:ext uri="{FF2B5EF4-FFF2-40B4-BE49-F238E27FC236}">
                <a16:creationId xmlns:a16="http://schemas.microsoft.com/office/drawing/2014/main" id="{66520EEA-4244-4A27-A015-8E2A7FDEFA46}"/>
              </a:ext>
            </a:extLst>
          </p:cNvPr>
          <p:cNvPicPr>
            <a:picLocks noChangeAspect="1"/>
          </p:cNvPicPr>
          <p:nvPr/>
        </p:nvPicPr>
        <p:blipFill rotWithShape="1">
          <a:blip r:embed="rId2" cstate="screen">
            <a:alphaModFix amt="32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E22AE382-944C-4D01-9453-7F33F5CABAB0}"/>
              </a:ext>
            </a:extLst>
          </p:cNvPr>
          <p:cNvSpPr>
            <a:spLocks noGrp="1"/>
          </p:cNvSpPr>
          <p:nvPr>
            <p:ph type="sldNum" sz="quarter" idx="4"/>
          </p:nvPr>
        </p:nvSpPr>
        <p:spPr/>
        <p:txBody>
          <a:bodyPr/>
          <a:lstStyle/>
          <a:p>
            <a:fld id="{B266F0CF-D303-475F-943A-730B13ED5BD8}" type="slidenum">
              <a:rPr lang="en-CA" smtClean="0"/>
              <a:t>10</a:t>
            </a:fld>
            <a:endParaRPr lang="en-CA" dirty="0"/>
          </a:p>
        </p:txBody>
      </p:sp>
      <p:sp>
        <p:nvSpPr>
          <p:cNvPr id="5" name="Title 1">
            <a:extLst>
              <a:ext uri="{FF2B5EF4-FFF2-40B4-BE49-F238E27FC236}">
                <a16:creationId xmlns:a16="http://schemas.microsoft.com/office/drawing/2014/main" id="{A284235F-42E7-456E-BD73-B0F8C690FEF9}"/>
              </a:ext>
            </a:extLst>
          </p:cNvPr>
          <p:cNvSpPr>
            <a:spLocks noGrp="1"/>
          </p:cNvSpPr>
          <p:nvPr>
            <p:ph type="title"/>
          </p:nvPr>
        </p:nvSpPr>
        <p:spPr>
          <a:xfrm>
            <a:off x="201613" y="147638"/>
            <a:ext cx="11990386" cy="547687"/>
          </a:xfrm>
        </p:spPr>
        <p:txBody>
          <a:bodyPr>
            <a:noAutofit/>
          </a:bodyPr>
          <a:lstStyle/>
          <a:p>
            <a:r>
              <a:rPr lang="fr-CA" sz="2800" dirty="0">
                <a:effectLst/>
                <a:latin typeface="Arial" panose="020B0604020202020204" pitchFamily="34" charset="0"/>
                <a:ea typeface="Calibri" panose="020F0502020204030204" pitchFamily="34" charset="0"/>
              </a:rPr>
              <a:t>Modèle hybride : Plan à long terme des locaux à bureaux / </a:t>
            </a:r>
            <a:r>
              <a:rPr lang="fr-CA" sz="2800" dirty="0">
                <a:latin typeface="Arial" panose="020B0604020202020204" pitchFamily="34" charset="0"/>
                <a:ea typeface="Calibri" panose="020F0502020204030204" pitchFamily="34" charset="0"/>
              </a:rPr>
              <a:t>M</a:t>
            </a:r>
            <a:r>
              <a:rPr lang="fr-CA" sz="2800" dirty="0">
                <a:effectLst/>
                <a:latin typeface="Arial" panose="020B0604020202020204" pitchFamily="34" charset="0"/>
                <a:ea typeface="Calibri" panose="020F0502020204030204" pitchFamily="34" charset="0"/>
              </a:rPr>
              <a:t>odèle en étoile</a:t>
            </a:r>
            <a:endParaRPr lang="fr-CA" sz="2800" dirty="0"/>
          </a:p>
        </p:txBody>
      </p:sp>
      <p:sp>
        <p:nvSpPr>
          <p:cNvPr id="8" name="TextBox 7">
            <a:extLst>
              <a:ext uri="{FF2B5EF4-FFF2-40B4-BE49-F238E27FC236}">
                <a16:creationId xmlns:a16="http://schemas.microsoft.com/office/drawing/2014/main" id="{7975BFDF-1E60-40DF-8875-F16B82D5FEAB}"/>
              </a:ext>
            </a:extLst>
          </p:cNvPr>
          <p:cNvSpPr txBox="1"/>
          <p:nvPr/>
        </p:nvSpPr>
        <p:spPr>
          <a:xfrm>
            <a:off x="457199" y="1896640"/>
            <a:ext cx="11506200" cy="584775"/>
          </a:xfrm>
          <a:prstGeom prst="rect">
            <a:avLst/>
          </a:prstGeom>
          <a:noFill/>
        </p:spPr>
        <p:txBody>
          <a:bodyPr wrap="square">
            <a:spAutoFit/>
          </a:bodyPr>
          <a:lstStyle/>
          <a:p>
            <a:r>
              <a:rPr lang="en-CA" sz="1600" dirty="0">
                <a:solidFill>
                  <a:schemeClr val="bg1"/>
                </a:solidFill>
              </a:rPr>
              <a:t>Il n'y a pas de solution unique pour la variété des fonctions de travail au sein du GC. La stratégie du CPFP doit permettre d'atteindre les résultats du gouvernement tout en équilibrant les divers besoins des ministères et des employés.</a:t>
            </a:r>
          </a:p>
        </p:txBody>
      </p:sp>
      <p:sp>
        <p:nvSpPr>
          <p:cNvPr id="12" name="Content Placeholder 4">
            <a:extLst>
              <a:ext uri="{FF2B5EF4-FFF2-40B4-BE49-F238E27FC236}">
                <a16:creationId xmlns:a16="http://schemas.microsoft.com/office/drawing/2014/main" id="{604AEFE7-12BA-47BB-8AF6-AE311143850F}"/>
              </a:ext>
            </a:extLst>
          </p:cNvPr>
          <p:cNvSpPr>
            <a:spLocks noGrp="1"/>
          </p:cNvSpPr>
          <p:nvPr>
            <p:ph idx="1"/>
          </p:nvPr>
        </p:nvSpPr>
        <p:spPr>
          <a:xfrm>
            <a:off x="414121" y="1437614"/>
            <a:ext cx="6481493" cy="3960296"/>
          </a:xfrm>
        </p:spPr>
        <p:txBody>
          <a:bodyPr>
            <a:noAutofit/>
          </a:bodyPr>
          <a:lstStyle/>
          <a:p>
            <a:pPr marL="182880" lvl="1">
              <a:lnSpc>
                <a:spcPct val="100000"/>
              </a:lnSpc>
              <a:spcBef>
                <a:spcPts val="1200"/>
              </a:spcBef>
              <a:spcAft>
                <a:spcPts val="600"/>
              </a:spcAft>
            </a:pPr>
            <a:r>
              <a:rPr lang="fr-CA" sz="2400" b="1" dirty="0">
                <a:solidFill>
                  <a:schemeClr val="bg2">
                    <a:lumMod val="10000"/>
                  </a:schemeClr>
                </a:solidFill>
              </a:rPr>
              <a:t>Le Plan à long terme des locaux à bureaux </a:t>
            </a:r>
            <a:r>
              <a:rPr lang="fr-CA" sz="2400" dirty="0">
                <a:solidFill>
                  <a:schemeClr val="bg1">
                    <a:lumMod val="10000"/>
                  </a:schemeClr>
                </a:solidFill>
                <a:effectLst/>
                <a:latin typeface="Arial" panose="020B0604020202020204" pitchFamily="34" charset="0"/>
                <a:ea typeface="Calibri" panose="020F0502020204030204" pitchFamily="34" charset="0"/>
              </a:rPr>
              <a:t>oriente les efforts de SPAC en vue d’une transition vers un portefeuille d’immeubles à bureaux modernes à utilisation optimale et au rendement élevé offrant une expérience positive aux employés, tout en respectant les priorités du gouvernement du Canada.</a:t>
            </a:r>
          </a:p>
          <a:p>
            <a:pPr marL="182880" lvl="1">
              <a:lnSpc>
                <a:spcPct val="100000"/>
              </a:lnSpc>
              <a:spcBef>
                <a:spcPts val="1200"/>
              </a:spcBef>
              <a:spcAft>
                <a:spcPts val="600"/>
              </a:spcAft>
            </a:pPr>
            <a:r>
              <a:rPr lang="fr-CA" sz="2400" dirty="0">
                <a:solidFill>
                  <a:schemeClr val="bg1">
                    <a:lumMod val="10000"/>
                  </a:schemeClr>
                </a:solidFill>
                <a:effectLst/>
                <a:ea typeface="Calibri" panose="020F0502020204030204" pitchFamily="34" charset="0"/>
              </a:rPr>
              <a:t>Pour contribuer à une réduction significative du portefeuille, </a:t>
            </a:r>
            <a:r>
              <a:rPr lang="fr-CA" sz="2400" dirty="0">
                <a:solidFill>
                  <a:schemeClr val="bg1">
                    <a:lumMod val="10000"/>
                  </a:schemeClr>
                </a:solidFill>
                <a:effectLst/>
                <a:ea typeface="Calibri" panose="020F0502020204030204" pitchFamily="34" charset="0"/>
                <a:cs typeface="Times New Roman" panose="02020603050405020304" pitchFamily="18" charset="0"/>
              </a:rPr>
              <a:t>un exercice de réorganisation </a:t>
            </a:r>
            <a:r>
              <a:rPr lang="fr-CA" sz="2400" dirty="0">
                <a:solidFill>
                  <a:schemeClr val="bg1">
                    <a:lumMod val="10000"/>
                  </a:schemeClr>
                </a:solidFill>
                <a:ea typeface="Calibri" panose="020F0502020204030204" pitchFamily="34" charset="0"/>
                <a:cs typeface="Times New Roman" panose="02020603050405020304" pitchFamily="18" charset="0"/>
              </a:rPr>
              <a:t>suivant</a:t>
            </a:r>
            <a:r>
              <a:rPr lang="fr-CA" sz="2400" dirty="0">
                <a:solidFill>
                  <a:schemeClr val="bg1">
                    <a:lumMod val="10000"/>
                  </a:schemeClr>
                </a:solidFill>
                <a:effectLst/>
                <a:ea typeface="Calibri" panose="020F0502020204030204" pitchFamily="34" charset="0"/>
                <a:cs typeface="Times New Roman" panose="02020603050405020304" pitchFamily="18" charset="0"/>
              </a:rPr>
              <a:t> le </a:t>
            </a:r>
            <a:r>
              <a:rPr lang="fr-CA" sz="2400" b="1" dirty="0">
                <a:solidFill>
                  <a:schemeClr val="bg1">
                    <a:lumMod val="10000"/>
                  </a:schemeClr>
                </a:solidFill>
                <a:effectLst/>
                <a:ea typeface="Calibri" panose="020F0502020204030204" pitchFamily="34" charset="0"/>
                <a:cs typeface="Times New Roman" panose="02020603050405020304" pitchFamily="18" charset="0"/>
              </a:rPr>
              <a:t>modèle en étoile </a:t>
            </a:r>
            <a:r>
              <a:rPr lang="fr-CA" sz="2400" dirty="0">
                <a:solidFill>
                  <a:schemeClr val="bg1">
                    <a:lumMod val="10000"/>
                  </a:schemeClr>
                </a:solidFill>
                <a:effectLst/>
                <a:ea typeface="Calibri" panose="020F0502020204030204" pitchFamily="34" charset="0"/>
                <a:cs typeface="Times New Roman" panose="02020603050405020304" pitchFamily="18" charset="0"/>
              </a:rPr>
              <a:t>est en cours dans la région de la capitale nationale.</a:t>
            </a:r>
          </a:p>
        </p:txBody>
      </p:sp>
      <p:grpSp>
        <p:nvGrpSpPr>
          <p:cNvPr id="2" name="Group 1">
            <a:extLst>
              <a:ext uri="{FF2B5EF4-FFF2-40B4-BE49-F238E27FC236}">
                <a16:creationId xmlns:a16="http://schemas.microsoft.com/office/drawing/2014/main" id="{729BB9CB-E4AE-4684-86DD-8570D2D24238}"/>
              </a:ext>
            </a:extLst>
          </p:cNvPr>
          <p:cNvGrpSpPr/>
          <p:nvPr/>
        </p:nvGrpSpPr>
        <p:grpSpPr>
          <a:xfrm>
            <a:off x="7398996" y="2308615"/>
            <a:ext cx="4289620" cy="2748230"/>
            <a:chOff x="7273115" y="3107755"/>
            <a:chExt cx="4289620" cy="2748230"/>
          </a:xfrm>
        </p:grpSpPr>
        <p:sp>
          <p:nvSpPr>
            <p:cNvPr id="25" name="Google Shape;650;p93">
              <a:extLst>
                <a:ext uri="{FF2B5EF4-FFF2-40B4-BE49-F238E27FC236}">
                  <a16:creationId xmlns:a16="http://schemas.microsoft.com/office/drawing/2014/main" id="{A19AE60B-6EBD-440B-B36B-0EF82AAB0996}"/>
                </a:ext>
              </a:extLst>
            </p:cNvPr>
            <p:cNvSpPr txBox="1"/>
            <p:nvPr/>
          </p:nvSpPr>
          <p:spPr>
            <a:xfrm>
              <a:off x="10146819" y="4215897"/>
              <a:ext cx="1415916" cy="535196"/>
            </a:xfrm>
            <a:prstGeom prst="rect">
              <a:avLst/>
            </a:prstGeom>
            <a:noFill/>
            <a:ln>
              <a:noFill/>
            </a:ln>
          </p:spPr>
          <p:txBody>
            <a:bodyPr spcFirstLastPara="1" wrap="square" lIns="121900" tIns="121900" rIns="121900" bIns="121900" anchor="t" anchorCtr="0">
              <a:noAutofit/>
            </a:bodyPr>
            <a:lstStyle/>
            <a:p>
              <a:r>
                <a:rPr lang="en" sz="933" b="1" dirty="0">
                  <a:solidFill>
                    <a:srgbClr val="1B866F"/>
                  </a:solidFill>
                </a:rPr>
                <a:t>QUARTIERS</a:t>
              </a:r>
              <a:endParaRPr sz="933" b="1" dirty="0">
                <a:solidFill>
                  <a:srgbClr val="1B866F"/>
                </a:solidFill>
              </a:endParaRPr>
            </a:p>
          </p:txBody>
        </p:sp>
        <p:grpSp>
          <p:nvGrpSpPr>
            <p:cNvPr id="84" name="Group 83">
              <a:extLst>
                <a:ext uri="{FF2B5EF4-FFF2-40B4-BE49-F238E27FC236}">
                  <a16:creationId xmlns:a16="http://schemas.microsoft.com/office/drawing/2014/main" id="{1C997D1C-BB5E-4DA1-9562-8FAAB602233C}"/>
                </a:ext>
              </a:extLst>
            </p:cNvPr>
            <p:cNvGrpSpPr/>
            <p:nvPr/>
          </p:nvGrpSpPr>
          <p:grpSpPr>
            <a:xfrm>
              <a:off x="7273115" y="3107755"/>
              <a:ext cx="4118678" cy="2748230"/>
              <a:chOff x="7273115" y="3107755"/>
              <a:chExt cx="4118678" cy="2748230"/>
            </a:xfrm>
          </p:grpSpPr>
          <p:pic>
            <p:nvPicPr>
              <p:cNvPr id="13" name="Google Shape;636;p93">
                <a:extLst>
                  <a:ext uri="{FF2B5EF4-FFF2-40B4-BE49-F238E27FC236}">
                    <a16:creationId xmlns:a16="http://schemas.microsoft.com/office/drawing/2014/main" id="{93B36820-7E7C-4497-BBA6-4B725A6D817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73115" y="3107755"/>
                <a:ext cx="2867717" cy="2748230"/>
              </a:xfrm>
              <a:prstGeom prst="rect">
                <a:avLst/>
              </a:prstGeom>
              <a:noFill/>
              <a:ln>
                <a:noFill/>
              </a:ln>
              <a:effectLst>
                <a:outerShdw blurRad="63500" sx="102000" sy="102000" algn="ctr" rotWithShape="0">
                  <a:srgbClr val="000000">
                    <a:alpha val="20000"/>
                  </a:srgbClr>
                </a:outerShdw>
              </a:effectLst>
            </p:spPr>
          </p:pic>
          <p:sp>
            <p:nvSpPr>
              <p:cNvPr id="14" name="Google Shape;639;p93">
                <a:extLst>
                  <a:ext uri="{FF2B5EF4-FFF2-40B4-BE49-F238E27FC236}">
                    <a16:creationId xmlns:a16="http://schemas.microsoft.com/office/drawing/2014/main" id="{ADCAAC3A-0777-41F8-9318-B5E689EBBCBE}"/>
                  </a:ext>
                </a:extLst>
              </p:cNvPr>
              <p:cNvSpPr/>
              <p:nvPr/>
            </p:nvSpPr>
            <p:spPr>
              <a:xfrm>
                <a:off x="9264831" y="4037483"/>
                <a:ext cx="933787" cy="888875"/>
              </a:xfrm>
              <a:prstGeom prst="ellipse">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5" name="Google Shape;640;p93">
                <a:extLst>
                  <a:ext uri="{FF2B5EF4-FFF2-40B4-BE49-F238E27FC236}">
                    <a16:creationId xmlns:a16="http://schemas.microsoft.com/office/drawing/2014/main" id="{DD2754AB-2895-4BD9-BA28-882D8779EEEA}"/>
                  </a:ext>
                </a:extLst>
              </p:cNvPr>
              <p:cNvSpPr/>
              <p:nvPr/>
            </p:nvSpPr>
            <p:spPr>
              <a:xfrm>
                <a:off x="9314492" y="4115156"/>
                <a:ext cx="826186" cy="750866"/>
              </a:xfrm>
              <a:prstGeom prst="ellipse">
                <a:avLst/>
              </a:prstGeom>
              <a:solidFill>
                <a:srgbClr val="1B866F"/>
              </a:solidFill>
              <a:ln>
                <a:noFill/>
              </a:ln>
            </p:spPr>
            <p:txBody>
              <a:bodyPr spcFirstLastPara="1" wrap="square" lIns="121900" tIns="121900" rIns="121900" bIns="121900" anchor="ctr" anchorCtr="0">
                <a:noAutofit/>
              </a:bodyPr>
              <a:lstStyle/>
              <a:p>
                <a:endParaRPr sz="2400"/>
              </a:p>
            </p:txBody>
          </p:sp>
          <p:grpSp>
            <p:nvGrpSpPr>
              <p:cNvPr id="16" name="Google Shape;641;p93">
                <a:extLst>
                  <a:ext uri="{FF2B5EF4-FFF2-40B4-BE49-F238E27FC236}">
                    <a16:creationId xmlns:a16="http://schemas.microsoft.com/office/drawing/2014/main" id="{224A070B-E3E0-451A-B958-FE14B8D56EDA}"/>
                  </a:ext>
                </a:extLst>
              </p:cNvPr>
              <p:cNvGrpSpPr/>
              <p:nvPr/>
            </p:nvGrpSpPr>
            <p:grpSpPr>
              <a:xfrm>
                <a:off x="9450874" y="4214063"/>
                <a:ext cx="657785" cy="535415"/>
                <a:chOff x="10040226" y="2602880"/>
                <a:chExt cx="754716" cy="536721"/>
              </a:xfrm>
            </p:grpSpPr>
            <p:pic>
              <p:nvPicPr>
                <p:cNvPr id="17" name="Google Shape;642;p93" descr="Shape&#10;&#10;Description automatically generated with low confidence">
                  <a:extLst>
                    <a:ext uri="{FF2B5EF4-FFF2-40B4-BE49-F238E27FC236}">
                      <a16:creationId xmlns:a16="http://schemas.microsoft.com/office/drawing/2014/main" id="{9A0DC487-EC12-4B4A-8ABF-60671DEF528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040226" y="2603463"/>
                  <a:ext cx="513774" cy="536138"/>
                </a:xfrm>
                <a:prstGeom prst="rect">
                  <a:avLst/>
                </a:prstGeom>
                <a:noFill/>
                <a:ln>
                  <a:noFill/>
                </a:ln>
              </p:spPr>
            </p:pic>
            <p:grpSp>
              <p:nvGrpSpPr>
                <p:cNvPr id="18" name="Google Shape;643;p93">
                  <a:extLst>
                    <a:ext uri="{FF2B5EF4-FFF2-40B4-BE49-F238E27FC236}">
                      <a16:creationId xmlns:a16="http://schemas.microsoft.com/office/drawing/2014/main" id="{09D66A71-1775-47D6-B54D-3160F6AA7D7B}"/>
                    </a:ext>
                  </a:extLst>
                </p:cNvPr>
                <p:cNvGrpSpPr/>
                <p:nvPr/>
              </p:nvGrpSpPr>
              <p:grpSpPr>
                <a:xfrm>
                  <a:off x="10061656" y="2602880"/>
                  <a:ext cx="733286" cy="536138"/>
                  <a:chOff x="10061656" y="2602880"/>
                  <a:chExt cx="733286" cy="536138"/>
                </a:xfrm>
              </p:grpSpPr>
              <p:pic>
                <p:nvPicPr>
                  <p:cNvPr id="19" name="Google Shape;644;p93" descr="Shape&#10;&#10;Description automatically generated with low confidence">
                    <a:extLst>
                      <a:ext uri="{FF2B5EF4-FFF2-40B4-BE49-F238E27FC236}">
                        <a16:creationId xmlns:a16="http://schemas.microsoft.com/office/drawing/2014/main" id="{6AE02A85-40D4-4300-9D96-2A104518362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81168" y="2602880"/>
                    <a:ext cx="513774" cy="536138"/>
                  </a:xfrm>
                  <a:prstGeom prst="rect">
                    <a:avLst/>
                  </a:prstGeom>
                  <a:noFill/>
                  <a:ln>
                    <a:noFill/>
                  </a:ln>
                </p:spPr>
              </p:pic>
              <p:grpSp>
                <p:nvGrpSpPr>
                  <p:cNvPr id="20" name="Google Shape;645;p93">
                    <a:extLst>
                      <a:ext uri="{FF2B5EF4-FFF2-40B4-BE49-F238E27FC236}">
                        <a16:creationId xmlns:a16="http://schemas.microsoft.com/office/drawing/2014/main" id="{23FDC667-8319-4457-92CA-592858E56BA0}"/>
                      </a:ext>
                    </a:extLst>
                  </p:cNvPr>
                  <p:cNvGrpSpPr/>
                  <p:nvPr/>
                </p:nvGrpSpPr>
                <p:grpSpPr>
                  <a:xfrm>
                    <a:off x="10061656" y="2768527"/>
                    <a:ext cx="87118" cy="260232"/>
                    <a:chOff x="10016084" y="2387221"/>
                    <a:chExt cx="265200" cy="792184"/>
                  </a:xfrm>
                </p:grpSpPr>
                <p:sp>
                  <p:nvSpPr>
                    <p:cNvPr id="22" name="Google Shape;646;p93">
                      <a:extLst>
                        <a:ext uri="{FF2B5EF4-FFF2-40B4-BE49-F238E27FC236}">
                          <a16:creationId xmlns:a16="http://schemas.microsoft.com/office/drawing/2014/main" id="{73A4087E-431D-4F76-9CC0-8CCE23F56212}"/>
                        </a:ext>
                      </a:extLst>
                    </p:cNvPr>
                    <p:cNvSpPr/>
                    <p:nvPr/>
                  </p:nvSpPr>
                  <p:spPr>
                    <a:xfrm>
                      <a:off x="10113879" y="2782805"/>
                      <a:ext cx="69600" cy="396600"/>
                    </a:xfrm>
                    <a:prstGeom prst="round2SameRect">
                      <a:avLst>
                        <a:gd name="adj1" fmla="val 50000"/>
                        <a:gd name="adj2" fmla="val 0"/>
                      </a:avLst>
                    </a:prstGeom>
                    <a:solidFill>
                      <a:srgbClr val="827866"/>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23" name="Google Shape;647;p93">
                      <a:extLst>
                        <a:ext uri="{FF2B5EF4-FFF2-40B4-BE49-F238E27FC236}">
                          <a16:creationId xmlns:a16="http://schemas.microsoft.com/office/drawing/2014/main" id="{9E88CBFC-3EAE-474D-9644-523A7FF2E327}"/>
                        </a:ext>
                      </a:extLst>
                    </p:cNvPr>
                    <p:cNvSpPr/>
                    <p:nvPr/>
                  </p:nvSpPr>
                  <p:spPr>
                    <a:xfrm>
                      <a:off x="10016084" y="2387221"/>
                      <a:ext cx="265200" cy="569700"/>
                    </a:xfrm>
                    <a:prstGeom prst="roundRect">
                      <a:avLst>
                        <a:gd name="adj" fmla="val 50000"/>
                      </a:avLst>
                    </a:prstGeom>
                    <a:solidFill>
                      <a:srgbClr val="C3D941">
                        <a:alpha val="80000"/>
                      </a:srgbClr>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sp>
                <p:nvSpPr>
                  <p:cNvPr id="21" name="Google Shape;648;p93">
                    <a:extLst>
                      <a:ext uri="{FF2B5EF4-FFF2-40B4-BE49-F238E27FC236}">
                        <a16:creationId xmlns:a16="http://schemas.microsoft.com/office/drawing/2014/main" id="{6F67CDBD-C410-45C1-8DC7-23F79054BFF8}"/>
                      </a:ext>
                    </a:extLst>
                  </p:cNvPr>
                  <p:cNvSpPr/>
                  <p:nvPr/>
                </p:nvSpPr>
                <p:spPr>
                  <a:xfrm rot="10800000" flipH="1">
                    <a:off x="10061804" y="3025285"/>
                    <a:ext cx="609600" cy="45600"/>
                  </a:xfrm>
                  <a:prstGeom prst="roundRect">
                    <a:avLst>
                      <a:gd name="adj" fmla="val 50000"/>
                    </a:avLst>
                  </a:prstGeom>
                  <a:solidFill>
                    <a:srgbClr val="9BB023"/>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grpSp>
          <p:sp>
            <p:nvSpPr>
              <p:cNvPr id="24" name="Google Shape;649;p93">
                <a:extLst>
                  <a:ext uri="{FF2B5EF4-FFF2-40B4-BE49-F238E27FC236}">
                    <a16:creationId xmlns:a16="http://schemas.microsoft.com/office/drawing/2014/main" id="{C0DB3778-64C9-4554-B62E-C80346AD71B2}"/>
                  </a:ext>
                </a:extLst>
              </p:cNvPr>
              <p:cNvSpPr txBox="1"/>
              <p:nvPr/>
            </p:nvSpPr>
            <p:spPr>
              <a:xfrm>
                <a:off x="9706205" y="3115288"/>
                <a:ext cx="1685588" cy="535196"/>
              </a:xfrm>
              <a:prstGeom prst="rect">
                <a:avLst/>
              </a:prstGeom>
              <a:noFill/>
              <a:ln>
                <a:noFill/>
              </a:ln>
            </p:spPr>
            <p:txBody>
              <a:bodyPr spcFirstLastPara="1" wrap="square" lIns="121900" tIns="121900" rIns="121900" bIns="121900" anchor="t" anchorCtr="0">
                <a:noAutofit/>
              </a:bodyPr>
              <a:lstStyle/>
              <a:p>
                <a:r>
                  <a:rPr lang="en" sz="933" b="1" dirty="0">
                    <a:solidFill>
                      <a:srgbClr val="003B5C"/>
                    </a:solidFill>
                  </a:rPr>
                  <a:t>GCCOWORKING</a:t>
                </a:r>
                <a:endParaRPr sz="933" b="1" dirty="0">
                  <a:solidFill>
                    <a:srgbClr val="003B5C"/>
                  </a:solidFill>
                </a:endParaRPr>
              </a:p>
            </p:txBody>
          </p:sp>
          <p:sp>
            <p:nvSpPr>
              <p:cNvPr id="26" name="Google Shape;651;p93">
                <a:extLst>
                  <a:ext uri="{FF2B5EF4-FFF2-40B4-BE49-F238E27FC236}">
                    <a16:creationId xmlns:a16="http://schemas.microsoft.com/office/drawing/2014/main" id="{8216FD98-D41F-45C3-A3F7-E7601A0BED65}"/>
                  </a:ext>
                </a:extLst>
              </p:cNvPr>
              <p:cNvSpPr txBox="1"/>
              <p:nvPr/>
            </p:nvSpPr>
            <p:spPr>
              <a:xfrm>
                <a:off x="9791771" y="5149319"/>
                <a:ext cx="1599975" cy="535196"/>
              </a:xfrm>
              <a:prstGeom prst="rect">
                <a:avLst/>
              </a:prstGeom>
              <a:noFill/>
              <a:ln>
                <a:noFill/>
              </a:ln>
            </p:spPr>
            <p:txBody>
              <a:bodyPr spcFirstLastPara="1" wrap="square" lIns="121900" tIns="121900" rIns="121900" bIns="121900" anchor="t" anchorCtr="0">
                <a:noAutofit/>
              </a:bodyPr>
              <a:lstStyle/>
              <a:p>
                <a:r>
                  <a:rPr lang="en" sz="1067" b="1" dirty="0">
                    <a:solidFill>
                      <a:srgbClr val="C4D600"/>
                    </a:solidFill>
                  </a:rPr>
                  <a:t>HOMES</a:t>
                </a:r>
                <a:endParaRPr sz="1067" b="1" dirty="0">
                  <a:solidFill>
                    <a:srgbClr val="C4D600"/>
                  </a:solidFill>
                </a:endParaRPr>
              </a:p>
            </p:txBody>
          </p:sp>
          <p:sp>
            <p:nvSpPr>
              <p:cNvPr id="27" name="Google Shape;652;p93">
                <a:extLst>
                  <a:ext uri="{FF2B5EF4-FFF2-40B4-BE49-F238E27FC236}">
                    <a16:creationId xmlns:a16="http://schemas.microsoft.com/office/drawing/2014/main" id="{811DC407-5F22-4482-B2BF-C2836202780B}"/>
                  </a:ext>
                </a:extLst>
              </p:cNvPr>
              <p:cNvSpPr txBox="1"/>
              <p:nvPr/>
            </p:nvSpPr>
            <p:spPr>
              <a:xfrm>
                <a:off x="7308047" y="5149319"/>
                <a:ext cx="1599975" cy="535196"/>
              </a:xfrm>
              <a:prstGeom prst="rect">
                <a:avLst/>
              </a:prstGeom>
              <a:noFill/>
              <a:ln>
                <a:noFill/>
              </a:ln>
            </p:spPr>
            <p:txBody>
              <a:bodyPr spcFirstLastPara="1" wrap="square" lIns="121900" tIns="121900" rIns="121900" bIns="121900" anchor="t" anchorCtr="0">
                <a:noAutofit/>
              </a:bodyPr>
              <a:lstStyle/>
              <a:p>
                <a:pPr algn="ctr"/>
                <a:r>
                  <a:rPr lang="en" sz="933" b="1" dirty="0">
                    <a:solidFill>
                      <a:srgbClr val="4B4F54"/>
                    </a:solidFill>
                  </a:rPr>
                  <a:t>HUBS</a:t>
                </a:r>
                <a:endParaRPr sz="933" b="1" dirty="0">
                  <a:solidFill>
                    <a:srgbClr val="4B4F54"/>
                  </a:solidFill>
                </a:endParaRPr>
              </a:p>
            </p:txBody>
          </p:sp>
          <p:sp>
            <p:nvSpPr>
              <p:cNvPr id="28" name="Google Shape;653;p93">
                <a:extLst>
                  <a:ext uri="{FF2B5EF4-FFF2-40B4-BE49-F238E27FC236}">
                    <a16:creationId xmlns:a16="http://schemas.microsoft.com/office/drawing/2014/main" id="{2C38BD4A-B6A2-4F00-BBAA-136D41516D2F}"/>
                  </a:ext>
                </a:extLst>
              </p:cNvPr>
              <p:cNvSpPr/>
              <p:nvPr/>
            </p:nvSpPr>
            <p:spPr>
              <a:xfrm>
                <a:off x="7448451" y="3824057"/>
                <a:ext cx="1222437" cy="1222437"/>
              </a:xfrm>
              <a:prstGeom prst="ellipse">
                <a:avLst/>
              </a:prstGeom>
              <a:solidFill>
                <a:srgbClr val="666666"/>
              </a:solidFill>
              <a:ln>
                <a:noFill/>
              </a:ln>
            </p:spPr>
            <p:txBody>
              <a:bodyPr spcFirstLastPara="1" wrap="square" lIns="121900" tIns="121900" rIns="121900" bIns="121900" anchor="ctr" anchorCtr="0">
                <a:noAutofit/>
              </a:bodyPr>
              <a:lstStyle/>
              <a:p>
                <a:endParaRPr sz="2400"/>
              </a:p>
            </p:txBody>
          </p:sp>
          <p:grpSp>
            <p:nvGrpSpPr>
              <p:cNvPr id="29" name="Google Shape;654;p93">
                <a:extLst>
                  <a:ext uri="{FF2B5EF4-FFF2-40B4-BE49-F238E27FC236}">
                    <a16:creationId xmlns:a16="http://schemas.microsoft.com/office/drawing/2014/main" id="{31B15643-C5C3-44D6-A17B-E604D16B8EE4}"/>
                  </a:ext>
                </a:extLst>
              </p:cNvPr>
              <p:cNvGrpSpPr/>
              <p:nvPr/>
            </p:nvGrpSpPr>
            <p:grpSpPr>
              <a:xfrm>
                <a:off x="7748523" y="3845645"/>
                <a:ext cx="657696" cy="1117778"/>
                <a:chOff x="5562116" y="2222854"/>
                <a:chExt cx="1580194" cy="2643016"/>
              </a:xfrm>
            </p:grpSpPr>
            <p:grpSp>
              <p:nvGrpSpPr>
                <p:cNvPr id="30" name="Google Shape;655;p93">
                  <a:extLst>
                    <a:ext uri="{FF2B5EF4-FFF2-40B4-BE49-F238E27FC236}">
                      <a16:creationId xmlns:a16="http://schemas.microsoft.com/office/drawing/2014/main" id="{86D00E53-6AD0-48CC-AED0-94684758A393}"/>
                    </a:ext>
                  </a:extLst>
                </p:cNvPr>
                <p:cNvGrpSpPr/>
                <p:nvPr/>
              </p:nvGrpSpPr>
              <p:grpSpPr>
                <a:xfrm>
                  <a:off x="5562116" y="2773804"/>
                  <a:ext cx="1580194" cy="2092066"/>
                  <a:chOff x="7398008" y="2595758"/>
                  <a:chExt cx="1855558" cy="2456630"/>
                </a:xfrm>
              </p:grpSpPr>
              <p:grpSp>
                <p:nvGrpSpPr>
                  <p:cNvPr id="33" name="Google Shape;656;p93">
                    <a:extLst>
                      <a:ext uri="{FF2B5EF4-FFF2-40B4-BE49-F238E27FC236}">
                        <a16:creationId xmlns:a16="http://schemas.microsoft.com/office/drawing/2014/main" id="{8B1B0CF5-C90A-42C8-A6B1-D9CC7BDF82FB}"/>
                      </a:ext>
                    </a:extLst>
                  </p:cNvPr>
                  <p:cNvGrpSpPr/>
                  <p:nvPr/>
                </p:nvGrpSpPr>
                <p:grpSpPr>
                  <a:xfrm>
                    <a:off x="7398008" y="2595758"/>
                    <a:ext cx="1855558" cy="2456630"/>
                    <a:chOff x="7397720" y="2595653"/>
                    <a:chExt cx="2169990" cy="2872916"/>
                  </a:xfrm>
                </p:grpSpPr>
                <p:grpSp>
                  <p:nvGrpSpPr>
                    <p:cNvPr id="36" name="Google Shape;657;p93">
                      <a:extLst>
                        <a:ext uri="{FF2B5EF4-FFF2-40B4-BE49-F238E27FC236}">
                          <a16:creationId xmlns:a16="http://schemas.microsoft.com/office/drawing/2014/main" id="{35AFCC10-C7FC-4738-A3B7-A39973B16E44}"/>
                        </a:ext>
                      </a:extLst>
                    </p:cNvPr>
                    <p:cNvGrpSpPr/>
                    <p:nvPr/>
                  </p:nvGrpSpPr>
                  <p:grpSpPr>
                    <a:xfrm>
                      <a:off x="7397720" y="2595653"/>
                      <a:ext cx="2169990" cy="2872916"/>
                      <a:chOff x="3782854" y="2244933"/>
                      <a:chExt cx="2700000" cy="3574612"/>
                    </a:xfrm>
                  </p:grpSpPr>
                  <p:sp>
                    <p:nvSpPr>
                      <p:cNvPr id="42" name="Google Shape;658;p93">
                        <a:extLst>
                          <a:ext uri="{FF2B5EF4-FFF2-40B4-BE49-F238E27FC236}">
                            <a16:creationId xmlns:a16="http://schemas.microsoft.com/office/drawing/2014/main" id="{2889D469-BEA8-4E7E-B6FB-69FA6219F90B}"/>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3" name="Google Shape;659;p93">
                        <a:extLst>
                          <a:ext uri="{FF2B5EF4-FFF2-40B4-BE49-F238E27FC236}">
                            <a16:creationId xmlns:a16="http://schemas.microsoft.com/office/drawing/2014/main" id="{3DE40355-FA7D-480C-9B9C-9A8612FEE611}"/>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4" name="Google Shape;660;p93">
                        <a:extLst>
                          <a:ext uri="{FF2B5EF4-FFF2-40B4-BE49-F238E27FC236}">
                            <a16:creationId xmlns:a16="http://schemas.microsoft.com/office/drawing/2014/main" id="{5C031FF5-D88E-4183-8629-8A6722366713}"/>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5" name="Google Shape;661;p93">
                        <a:extLst>
                          <a:ext uri="{FF2B5EF4-FFF2-40B4-BE49-F238E27FC236}">
                            <a16:creationId xmlns:a16="http://schemas.microsoft.com/office/drawing/2014/main" id="{0FA799B5-19ED-4FA2-A8EB-19DECC78E4F8}"/>
                          </a:ext>
                        </a:extLst>
                      </p:cNvPr>
                      <p:cNvSpPr/>
                      <p:nvPr/>
                    </p:nvSpPr>
                    <p:spPr>
                      <a:xfrm>
                        <a:off x="4408827"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6" name="Google Shape;662;p93">
                        <a:extLst>
                          <a:ext uri="{FF2B5EF4-FFF2-40B4-BE49-F238E27FC236}">
                            <a16:creationId xmlns:a16="http://schemas.microsoft.com/office/drawing/2014/main" id="{F8A8D6FD-68FB-405F-B3C3-47FCAC9FFAB5}"/>
                          </a:ext>
                        </a:extLst>
                      </p:cNvPr>
                      <p:cNvSpPr/>
                      <p:nvPr/>
                    </p:nvSpPr>
                    <p:spPr>
                      <a:xfrm>
                        <a:off x="4716593"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7" name="Google Shape;663;p93">
                        <a:extLst>
                          <a:ext uri="{FF2B5EF4-FFF2-40B4-BE49-F238E27FC236}">
                            <a16:creationId xmlns:a16="http://schemas.microsoft.com/office/drawing/2014/main" id="{44EA13CF-A31B-436C-9EA4-14AE10DD76BE}"/>
                          </a:ext>
                        </a:extLst>
                      </p:cNvPr>
                      <p:cNvSpPr/>
                      <p:nvPr/>
                    </p:nvSpPr>
                    <p:spPr>
                      <a:xfrm>
                        <a:off x="5024359"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8" name="Google Shape;664;p93">
                        <a:extLst>
                          <a:ext uri="{FF2B5EF4-FFF2-40B4-BE49-F238E27FC236}">
                            <a16:creationId xmlns:a16="http://schemas.microsoft.com/office/drawing/2014/main" id="{8DDF11AF-E6C2-418F-9813-40987ECCB39D}"/>
                          </a:ext>
                        </a:extLst>
                      </p:cNvPr>
                      <p:cNvSpPr/>
                      <p:nvPr/>
                    </p:nvSpPr>
                    <p:spPr>
                      <a:xfrm>
                        <a:off x="5332125"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9" name="Google Shape;665;p93">
                        <a:extLst>
                          <a:ext uri="{FF2B5EF4-FFF2-40B4-BE49-F238E27FC236}">
                            <a16:creationId xmlns:a16="http://schemas.microsoft.com/office/drawing/2014/main" id="{414FA408-40B9-4A6C-93A6-9046FF002201}"/>
                          </a:ext>
                        </a:extLst>
                      </p:cNvPr>
                      <p:cNvSpPr/>
                      <p:nvPr/>
                    </p:nvSpPr>
                    <p:spPr>
                      <a:xfrm>
                        <a:off x="5639891"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0" name="Google Shape;666;p93">
                        <a:extLst>
                          <a:ext uri="{FF2B5EF4-FFF2-40B4-BE49-F238E27FC236}">
                            <a16:creationId xmlns:a16="http://schemas.microsoft.com/office/drawing/2014/main" id="{F3ADFED8-5D6A-4F4B-B7BD-79A77572504D}"/>
                          </a:ext>
                        </a:extLst>
                      </p:cNvPr>
                      <p:cNvSpPr/>
                      <p:nvPr/>
                    </p:nvSpPr>
                    <p:spPr>
                      <a:xfrm>
                        <a:off x="4408827" y="2898722"/>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1" name="Google Shape;667;p93">
                        <a:extLst>
                          <a:ext uri="{FF2B5EF4-FFF2-40B4-BE49-F238E27FC236}">
                            <a16:creationId xmlns:a16="http://schemas.microsoft.com/office/drawing/2014/main" id="{8FEE776E-B4A1-44CB-A8C7-C4989CEB6B4D}"/>
                          </a:ext>
                        </a:extLst>
                      </p:cNvPr>
                      <p:cNvSpPr/>
                      <p:nvPr/>
                    </p:nvSpPr>
                    <p:spPr>
                      <a:xfrm>
                        <a:off x="4716593" y="2898722"/>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2" name="Google Shape;668;p93">
                        <a:extLst>
                          <a:ext uri="{FF2B5EF4-FFF2-40B4-BE49-F238E27FC236}">
                            <a16:creationId xmlns:a16="http://schemas.microsoft.com/office/drawing/2014/main" id="{E0CE09AC-3A49-40E9-8409-173217E4D994}"/>
                          </a:ext>
                        </a:extLst>
                      </p:cNvPr>
                      <p:cNvSpPr/>
                      <p:nvPr/>
                    </p:nvSpPr>
                    <p:spPr>
                      <a:xfrm>
                        <a:off x="5024358" y="28987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3" name="Google Shape;669;p93">
                        <a:extLst>
                          <a:ext uri="{FF2B5EF4-FFF2-40B4-BE49-F238E27FC236}">
                            <a16:creationId xmlns:a16="http://schemas.microsoft.com/office/drawing/2014/main" id="{9380CF5C-5A91-4F0A-BA2A-32748B949FE4}"/>
                          </a:ext>
                        </a:extLst>
                      </p:cNvPr>
                      <p:cNvSpPr/>
                      <p:nvPr/>
                    </p:nvSpPr>
                    <p:spPr>
                      <a:xfrm>
                        <a:off x="5332124" y="28987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4" name="Google Shape;670;p93">
                        <a:extLst>
                          <a:ext uri="{FF2B5EF4-FFF2-40B4-BE49-F238E27FC236}">
                            <a16:creationId xmlns:a16="http://schemas.microsoft.com/office/drawing/2014/main" id="{FBDB1298-7044-4313-9F8A-E48CCD6BCF0E}"/>
                          </a:ext>
                        </a:extLst>
                      </p:cNvPr>
                      <p:cNvSpPr/>
                      <p:nvPr/>
                    </p:nvSpPr>
                    <p:spPr>
                      <a:xfrm>
                        <a:off x="5639890" y="28987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5" name="Google Shape;671;p93">
                        <a:extLst>
                          <a:ext uri="{FF2B5EF4-FFF2-40B4-BE49-F238E27FC236}">
                            <a16:creationId xmlns:a16="http://schemas.microsoft.com/office/drawing/2014/main" id="{BD906BD2-0171-47C6-B309-06BABF26D951}"/>
                          </a:ext>
                        </a:extLst>
                      </p:cNvPr>
                      <p:cNvSpPr/>
                      <p:nvPr/>
                    </p:nvSpPr>
                    <p:spPr>
                      <a:xfrm>
                        <a:off x="4412188" y="327238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6" name="Google Shape;672;p93">
                        <a:extLst>
                          <a:ext uri="{FF2B5EF4-FFF2-40B4-BE49-F238E27FC236}">
                            <a16:creationId xmlns:a16="http://schemas.microsoft.com/office/drawing/2014/main" id="{18D201FE-F16C-404C-8980-81D67F7C8C46}"/>
                          </a:ext>
                        </a:extLst>
                      </p:cNvPr>
                      <p:cNvSpPr/>
                      <p:nvPr/>
                    </p:nvSpPr>
                    <p:spPr>
                      <a:xfrm>
                        <a:off x="4719954" y="327238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7" name="Google Shape;673;p93">
                        <a:extLst>
                          <a:ext uri="{FF2B5EF4-FFF2-40B4-BE49-F238E27FC236}">
                            <a16:creationId xmlns:a16="http://schemas.microsoft.com/office/drawing/2014/main" id="{A007FA68-EA64-4D52-B175-F6628AE1EE54}"/>
                          </a:ext>
                        </a:extLst>
                      </p:cNvPr>
                      <p:cNvSpPr/>
                      <p:nvPr/>
                    </p:nvSpPr>
                    <p:spPr>
                      <a:xfrm>
                        <a:off x="5027720" y="3272388"/>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8" name="Google Shape;674;p93">
                        <a:extLst>
                          <a:ext uri="{FF2B5EF4-FFF2-40B4-BE49-F238E27FC236}">
                            <a16:creationId xmlns:a16="http://schemas.microsoft.com/office/drawing/2014/main" id="{89A84517-F692-410B-B09B-AA43EA7DDA7F}"/>
                          </a:ext>
                        </a:extLst>
                      </p:cNvPr>
                      <p:cNvSpPr/>
                      <p:nvPr/>
                    </p:nvSpPr>
                    <p:spPr>
                      <a:xfrm>
                        <a:off x="5335486" y="3272388"/>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9" name="Google Shape;675;p93">
                        <a:extLst>
                          <a:ext uri="{FF2B5EF4-FFF2-40B4-BE49-F238E27FC236}">
                            <a16:creationId xmlns:a16="http://schemas.microsoft.com/office/drawing/2014/main" id="{4D59B0ED-5FDD-4914-A7D5-B2046C50800D}"/>
                          </a:ext>
                        </a:extLst>
                      </p:cNvPr>
                      <p:cNvSpPr/>
                      <p:nvPr/>
                    </p:nvSpPr>
                    <p:spPr>
                      <a:xfrm>
                        <a:off x="5643252" y="3272388"/>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0" name="Google Shape;676;p93">
                        <a:extLst>
                          <a:ext uri="{FF2B5EF4-FFF2-40B4-BE49-F238E27FC236}">
                            <a16:creationId xmlns:a16="http://schemas.microsoft.com/office/drawing/2014/main" id="{665C3544-7F37-4C87-9CCE-4F05B131643D}"/>
                          </a:ext>
                        </a:extLst>
                      </p:cNvPr>
                      <p:cNvSpPr/>
                      <p:nvPr/>
                    </p:nvSpPr>
                    <p:spPr>
                      <a:xfrm>
                        <a:off x="4421383" y="365383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1" name="Google Shape;677;p93">
                        <a:extLst>
                          <a:ext uri="{FF2B5EF4-FFF2-40B4-BE49-F238E27FC236}">
                            <a16:creationId xmlns:a16="http://schemas.microsoft.com/office/drawing/2014/main" id="{32607470-EE82-4B38-AC4B-E1FCF943518A}"/>
                          </a:ext>
                        </a:extLst>
                      </p:cNvPr>
                      <p:cNvSpPr/>
                      <p:nvPr/>
                    </p:nvSpPr>
                    <p:spPr>
                      <a:xfrm>
                        <a:off x="4729149" y="365383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2" name="Google Shape;678;p93">
                        <a:extLst>
                          <a:ext uri="{FF2B5EF4-FFF2-40B4-BE49-F238E27FC236}">
                            <a16:creationId xmlns:a16="http://schemas.microsoft.com/office/drawing/2014/main" id="{8295A16D-C0AE-459D-9DAE-12FFFD674C52}"/>
                          </a:ext>
                        </a:extLst>
                      </p:cNvPr>
                      <p:cNvSpPr/>
                      <p:nvPr/>
                    </p:nvSpPr>
                    <p:spPr>
                      <a:xfrm>
                        <a:off x="5036914" y="3653840"/>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3" name="Google Shape;679;p93">
                        <a:extLst>
                          <a:ext uri="{FF2B5EF4-FFF2-40B4-BE49-F238E27FC236}">
                            <a16:creationId xmlns:a16="http://schemas.microsoft.com/office/drawing/2014/main" id="{6E6047D9-DFD3-4523-A32B-7D6841419782}"/>
                          </a:ext>
                        </a:extLst>
                      </p:cNvPr>
                      <p:cNvSpPr/>
                      <p:nvPr/>
                    </p:nvSpPr>
                    <p:spPr>
                      <a:xfrm>
                        <a:off x="5344680" y="3653840"/>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4" name="Google Shape;680;p93">
                        <a:extLst>
                          <a:ext uri="{FF2B5EF4-FFF2-40B4-BE49-F238E27FC236}">
                            <a16:creationId xmlns:a16="http://schemas.microsoft.com/office/drawing/2014/main" id="{7392F4F8-0693-4606-BCBA-83040A339660}"/>
                          </a:ext>
                        </a:extLst>
                      </p:cNvPr>
                      <p:cNvSpPr/>
                      <p:nvPr/>
                    </p:nvSpPr>
                    <p:spPr>
                      <a:xfrm>
                        <a:off x="5652446" y="3653840"/>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5" name="Google Shape;681;p93">
                        <a:extLst>
                          <a:ext uri="{FF2B5EF4-FFF2-40B4-BE49-F238E27FC236}">
                            <a16:creationId xmlns:a16="http://schemas.microsoft.com/office/drawing/2014/main" id="{BEBED2DA-2D42-432B-A71C-E71722F4A384}"/>
                          </a:ext>
                        </a:extLst>
                      </p:cNvPr>
                      <p:cNvSpPr/>
                      <p:nvPr/>
                    </p:nvSpPr>
                    <p:spPr>
                      <a:xfrm>
                        <a:off x="4426319"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6" name="Google Shape;682;p93">
                        <a:extLst>
                          <a:ext uri="{FF2B5EF4-FFF2-40B4-BE49-F238E27FC236}">
                            <a16:creationId xmlns:a16="http://schemas.microsoft.com/office/drawing/2014/main" id="{71BADF24-C38A-45B2-9584-667332813DA9}"/>
                          </a:ext>
                        </a:extLst>
                      </p:cNvPr>
                      <p:cNvSpPr/>
                      <p:nvPr/>
                    </p:nvSpPr>
                    <p:spPr>
                      <a:xfrm>
                        <a:off x="4734085"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7" name="Google Shape;683;p93">
                        <a:extLst>
                          <a:ext uri="{FF2B5EF4-FFF2-40B4-BE49-F238E27FC236}">
                            <a16:creationId xmlns:a16="http://schemas.microsoft.com/office/drawing/2014/main" id="{74922B1A-EDB6-49BF-96A8-4B24F457AD6F}"/>
                          </a:ext>
                        </a:extLst>
                      </p:cNvPr>
                      <p:cNvSpPr/>
                      <p:nvPr/>
                    </p:nvSpPr>
                    <p:spPr>
                      <a:xfrm>
                        <a:off x="5041851"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8" name="Google Shape;684;p93">
                        <a:extLst>
                          <a:ext uri="{FF2B5EF4-FFF2-40B4-BE49-F238E27FC236}">
                            <a16:creationId xmlns:a16="http://schemas.microsoft.com/office/drawing/2014/main" id="{50EBAB80-1A91-4C27-A62F-74A5A67A371E}"/>
                          </a:ext>
                        </a:extLst>
                      </p:cNvPr>
                      <p:cNvSpPr/>
                      <p:nvPr/>
                    </p:nvSpPr>
                    <p:spPr>
                      <a:xfrm>
                        <a:off x="5349617"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9" name="Google Shape;685;p93">
                        <a:extLst>
                          <a:ext uri="{FF2B5EF4-FFF2-40B4-BE49-F238E27FC236}">
                            <a16:creationId xmlns:a16="http://schemas.microsoft.com/office/drawing/2014/main" id="{C47176ED-061F-403F-B7B4-35886B5E9956}"/>
                          </a:ext>
                        </a:extLst>
                      </p:cNvPr>
                      <p:cNvSpPr/>
                      <p:nvPr/>
                    </p:nvSpPr>
                    <p:spPr>
                      <a:xfrm>
                        <a:off x="5657383"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0" name="Google Shape;686;p93">
                        <a:extLst>
                          <a:ext uri="{FF2B5EF4-FFF2-40B4-BE49-F238E27FC236}">
                            <a16:creationId xmlns:a16="http://schemas.microsoft.com/office/drawing/2014/main" id="{91D8FAFA-43D9-49C1-9DFB-9B970E665813}"/>
                          </a:ext>
                        </a:extLst>
                      </p:cNvPr>
                      <p:cNvSpPr/>
                      <p:nvPr/>
                    </p:nvSpPr>
                    <p:spPr>
                      <a:xfrm>
                        <a:off x="4421382" y="4406686"/>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1" name="Google Shape;687;p93">
                        <a:extLst>
                          <a:ext uri="{FF2B5EF4-FFF2-40B4-BE49-F238E27FC236}">
                            <a16:creationId xmlns:a16="http://schemas.microsoft.com/office/drawing/2014/main" id="{E955EB87-FEB0-4774-B180-18EB9F80963A}"/>
                          </a:ext>
                        </a:extLst>
                      </p:cNvPr>
                      <p:cNvSpPr/>
                      <p:nvPr/>
                    </p:nvSpPr>
                    <p:spPr>
                      <a:xfrm>
                        <a:off x="4729149"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2" name="Google Shape;688;p93">
                        <a:extLst>
                          <a:ext uri="{FF2B5EF4-FFF2-40B4-BE49-F238E27FC236}">
                            <a16:creationId xmlns:a16="http://schemas.microsoft.com/office/drawing/2014/main" id="{780650D0-123F-418F-9BF3-C9F3237D7C05}"/>
                          </a:ext>
                        </a:extLst>
                      </p:cNvPr>
                      <p:cNvSpPr/>
                      <p:nvPr/>
                    </p:nvSpPr>
                    <p:spPr>
                      <a:xfrm>
                        <a:off x="5036915"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3" name="Google Shape;689;p93">
                        <a:extLst>
                          <a:ext uri="{FF2B5EF4-FFF2-40B4-BE49-F238E27FC236}">
                            <a16:creationId xmlns:a16="http://schemas.microsoft.com/office/drawing/2014/main" id="{8B073CD6-E929-4D7F-BE47-B02F690ABCA6}"/>
                          </a:ext>
                        </a:extLst>
                      </p:cNvPr>
                      <p:cNvSpPr/>
                      <p:nvPr/>
                    </p:nvSpPr>
                    <p:spPr>
                      <a:xfrm>
                        <a:off x="5344681"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4" name="Google Shape;690;p93">
                        <a:extLst>
                          <a:ext uri="{FF2B5EF4-FFF2-40B4-BE49-F238E27FC236}">
                            <a16:creationId xmlns:a16="http://schemas.microsoft.com/office/drawing/2014/main" id="{5A452935-6519-4069-8CC2-FFF32AF7BC20}"/>
                          </a:ext>
                        </a:extLst>
                      </p:cNvPr>
                      <p:cNvSpPr/>
                      <p:nvPr/>
                    </p:nvSpPr>
                    <p:spPr>
                      <a:xfrm>
                        <a:off x="5652447"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5" name="Google Shape;691;p93">
                        <a:extLst>
                          <a:ext uri="{FF2B5EF4-FFF2-40B4-BE49-F238E27FC236}">
                            <a16:creationId xmlns:a16="http://schemas.microsoft.com/office/drawing/2014/main" id="{E1739E0D-14C2-4CC9-BCCB-2F6B3B9A44C1}"/>
                          </a:ext>
                        </a:extLst>
                      </p:cNvPr>
                      <p:cNvSpPr/>
                      <p:nvPr/>
                    </p:nvSpPr>
                    <p:spPr>
                      <a:xfrm>
                        <a:off x="4422629"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6" name="Google Shape;692;p93">
                        <a:extLst>
                          <a:ext uri="{FF2B5EF4-FFF2-40B4-BE49-F238E27FC236}">
                            <a16:creationId xmlns:a16="http://schemas.microsoft.com/office/drawing/2014/main" id="{EFFA163D-5B5E-43FF-AC96-607D329A7B93}"/>
                          </a:ext>
                        </a:extLst>
                      </p:cNvPr>
                      <p:cNvSpPr/>
                      <p:nvPr/>
                    </p:nvSpPr>
                    <p:spPr>
                      <a:xfrm>
                        <a:off x="4730395"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7" name="Google Shape;693;p93">
                        <a:extLst>
                          <a:ext uri="{FF2B5EF4-FFF2-40B4-BE49-F238E27FC236}">
                            <a16:creationId xmlns:a16="http://schemas.microsoft.com/office/drawing/2014/main" id="{2FF8F8FE-583C-4562-82DA-FE78CF92E863}"/>
                          </a:ext>
                        </a:extLst>
                      </p:cNvPr>
                      <p:cNvSpPr/>
                      <p:nvPr/>
                    </p:nvSpPr>
                    <p:spPr>
                      <a:xfrm>
                        <a:off x="5038161"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8" name="Google Shape;694;p93">
                        <a:extLst>
                          <a:ext uri="{FF2B5EF4-FFF2-40B4-BE49-F238E27FC236}">
                            <a16:creationId xmlns:a16="http://schemas.microsoft.com/office/drawing/2014/main" id="{6C6A435C-7697-4A41-A480-716C32F96688}"/>
                          </a:ext>
                        </a:extLst>
                      </p:cNvPr>
                      <p:cNvSpPr/>
                      <p:nvPr/>
                    </p:nvSpPr>
                    <p:spPr>
                      <a:xfrm>
                        <a:off x="5345927"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9" name="Google Shape;695;p93">
                        <a:extLst>
                          <a:ext uri="{FF2B5EF4-FFF2-40B4-BE49-F238E27FC236}">
                            <a16:creationId xmlns:a16="http://schemas.microsoft.com/office/drawing/2014/main" id="{D66BC15E-A0B2-4196-ADA4-680D6712AB50}"/>
                          </a:ext>
                        </a:extLst>
                      </p:cNvPr>
                      <p:cNvSpPr/>
                      <p:nvPr/>
                    </p:nvSpPr>
                    <p:spPr>
                      <a:xfrm>
                        <a:off x="5653693"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80" name="Google Shape;696;p93">
                        <a:extLst>
                          <a:ext uri="{FF2B5EF4-FFF2-40B4-BE49-F238E27FC236}">
                            <a16:creationId xmlns:a16="http://schemas.microsoft.com/office/drawing/2014/main" id="{C5668115-EA11-4821-857C-C865D9FF3E77}"/>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81" name="Google Shape;697;p93">
                        <a:extLst>
                          <a:ext uri="{FF2B5EF4-FFF2-40B4-BE49-F238E27FC236}">
                            <a16:creationId xmlns:a16="http://schemas.microsoft.com/office/drawing/2014/main" id="{90B26007-A82E-4CAE-984F-DB3E5BAC6EF1}"/>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82" name="Google Shape;698;p93">
                        <a:extLst>
                          <a:ext uri="{FF2B5EF4-FFF2-40B4-BE49-F238E27FC236}">
                            <a16:creationId xmlns:a16="http://schemas.microsoft.com/office/drawing/2014/main" id="{006F9F57-94FB-4929-80C0-79BB0BFF756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sp>
                  <p:nvSpPr>
                    <p:cNvPr id="37" name="Google Shape;699;p93">
                      <a:extLst>
                        <a:ext uri="{FF2B5EF4-FFF2-40B4-BE49-F238E27FC236}">
                          <a16:creationId xmlns:a16="http://schemas.microsoft.com/office/drawing/2014/main" id="{156CC1C6-6B1A-40BA-8140-E459B910732A}"/>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38" name="Google Shape;700;p93">
                      <a:extLst>
                        <a:ext uri="{FF2B5EF4-FFF2-40B4-BE49-F238E27FC236}">
                          <a16:creationId xmlns:a16="http://schemas.microsoft.com/office/drawing/2014/main" id="{90B8E627-88DF-4B11-97EF-36CB70DF2790}"/>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nvGrpSpPr>
                    <p:cNvPr id="39" name="Google Shape;701;p93">
                      <a:extLst>
                        <a:ext uri="{FF2B5EF4-FFF2-40B4-BE49-F238E27FC236}">
                          <a16:creationId xmlns:a16="http://schemas.microsoft.com/office/drawing/2014/main" id="{4A29D9B6-283A-4ACD-9F3F-EC5083EBC288}"/>
                        </a:ext>
                      </a:extLst>
                    </p:cNvPr>
                    <p:cNvGrpSpPr/>
                    <p:nvPr/>
                  </p:nvGrpSpPr>
                  <p:grpSpPr>
                    <a:xfrm>
                      <a:off x="7402108" y="4400285"/>
                      <a:ext cx="306082" cy="1067965"/>
                      <a:chOff x="3146566" y="4705830"/>
                      <a:chExt cx="275700" cy="823920"/>
                    </a:xfrm>
                  </p:grpSpPr>
                  <p:sp>
                    <p:nvSpPr>
                      <p:cNvPr id="40" name="Google Shape;702;p93">
                        <a:extLst>
                          <a:ext uri="{FF2B5EF4-FFF2-40B4-BE49-F238E27FC236}">
                            <a16:creationId xmlns:a16="http://schemas.microsoft.com/office/drawing/2014/main" id="{BF588C9F-C4C7-436C-938A-5019E72279AB}"/>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1" name="Google Shape;703;p93">
                        <a:extLst>
                          <a:ext uri="{FF2B5EF4-FFF2-40B4-BE49-F238E27FC236}">
                            <a16:creationId xmlns:a16="http://schemas.microsoft.com/office/drawing/2014/main" id="{8429C854-DEBE-43A0-8997-9E80050C7178}"/>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grpSp>
              <p:pic>
                <p:nvPicPr>
                  <p:cNvPr id="34" name="Google Shape;704;p93" descr="Picnic table with solid fill">
                    <a:extLst>
                      <a:ext uri="{FF2B5EF4-FFF2-40B4-BE49-F238E27FC236}">
                        <a16:creationId xmlns:a16="http://schemas.microsoft.com/office/drawing/2014/main" id="{FD1E4420-7B17-47E1-B7DC-07983AC6AAD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854378" y="4753095"/>
                    <a:ext cx="261700" cy="261700"/>
                  </a:xfrm>
                  <a:prstGeom prst="rect">
                    <a:avLst/>
                  </a:prstGeom>
                  <a:noFill/>
                  <a:ln>
                    <a:noFill/>
                  </a:ln>
                </p:spPr>
              </p:pic>
              <p:sp>
                <p:nvSpPr>
                  <p:cNvPr id="35" name="Google Shape;705;p93" descr="Bicycle Icon">
                    <a:extLst>
                      <a:ext uri="{FF2B5EF4-FFF2-40B4-BE49-F238E27FC236}">
                        <a16:creationId xmlns:a16="http://schemas.microsoft.com/office/drawing/2014/main" id="{B7334E81-BC22-4354-ACBB-486F76C1B75C}"/>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121900" tIns="60933" rIns="121900" bIns="60933" anchor="t" anchorCtr="0">
                    <a:noAutofit/>
                  </a:bodyPr>
                  <a:lstStyle/>
                  <a:p>
                    <a:endParaRPr sz="2400">
                      <a:solidFill>
                        <a:srgbClr val="000000"/>
                      </a:solidFill>
                      <a:latin typeface="Arial"/>
                      <a:ea typeface="Arial"/>
                      <a:cs typeface="Arial"/>
                      <a:sym typeface="Arial"/>
                    </a:endParaRPr>
                  </a:p>
                </p:txBody>
              </p:sp>
            </p:grpSp>
            <p:sp>
              <p:nvSpPr>
                <p:cNvPr id="31" name="Google Shape;706;p93">
                  <a:extLst>
                    <a:ext uri="{FF2B5EF4-FFF2-40B4-BE49-F238E27FC236}">
                      <a16:creationId xmlns:a16="http://schemas.microsoft.com/office/drawing/2014/main" id="{906EF262-A5B2-436A-B758-B4198157F55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pic>
              <p:nvPicPr>
                <p:cNvPr id="32" name="Google Shape;707;p93">
                  <a:extLst>
                    <a:ext uri="{FF2B5EF4-FFF2-40B4-BE49-F238E27FC236}">
                      <a16:creationId xmlns:a16="http://schemas.microsoft.com/office/drawing/2014/main" id="{222B4C9D-1909-4FDE-98DA-20FC83EBB72F}"/>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150148" y="2222854"/>
                  <a:ext cx="426408" cy="242544"/>
                </a:xfrm>
                <a:prstGeom prst="rect">
                  <a:avLst/>
                </a:prstGeom>
                <a:noFill/>
                <a:ln>
                  <a:noFill/>
                </a:ln>
              </p:spPr>
            </p:pic>
          </p:grpSp>
        </p:grpSp>
      </p:grpSp>
    </p:spTree>
    <p:extLst>
      <p:ext uri="{BB962C8B-B14F-4D97-AF65-F5344CB8AC3E}">
        <p14:creationId xmlns:p14="http://schemas.microsoft.com/office/powerpoint/2010/main" val="425956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F8CED645-8C81-492B-997D-025E477A406F}"/>
              </a:ext>
            </a:extLst>
          </p:cNvPr>
          <p:cNvPicPr>
            <a:picLocks noChangeAspect="1"/>
          </p:cNvPicPr>
          <p:nvPr/>
        </p:nvPicPr>
        <p:blipFill rotWithShape="1">
          <a:blip r:embed="rId2" cstate="screen">
            <a:alphaModFix amt="27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A1C74E8C-6E88-459E-B372-C64CE870D4C2}"/>
              </a:ext>
            </a:extLst>
          </p:cNvPr>
          <p:cNvSpPr>
            <a:spLocks noGrp="1"/>
          </p:cNvSpPr>
          <p:nvPr>
            <p:ph type="sldNum" sz="quarter" idx="4"/>
          </p:nvPr>
        </p:nvSpPr>
        <p:spPr/>
        <p:txBody>
          <a:bodyPr/>
          <a:lstStyle/>
          <a:p>
            <a:fld id="{B266F0CF-D303-475F-943A-730B13ED5BD8}" type="slidenum">
              <a:rPr lang="en-CA" smtClean="0"/>
              <a:t>11</a:t>
            </a:fld>
            <a:endParaRPr lang="en-CA" dirty="0"/>
          </a:p>
        </p:txBody>
      </p:sp>
      <p:sp>
        <p:nvSpPr>
          <p:cNvPr id="6" name="Title 1">
            <a:extLst>
              <a:ext uri="{FF2B5EF4-FFF2-40B4-BE49-F238E27FC236}">
                <a16:creationId xmlns:a16="http://schemas.microsoft.com/office/drawing/2014/main" id="{C15FBFAA-3ABC-4937-9F50-E6D3E023AA6B}"/>
              </a:ext>
            </a:extLst>
          </p:cNvPr>
          <p:cNvSpPr>
            <a:spLocks noGrp="1"/>
          </p:cNvSpPr>
          <p:nvPr>
            <p:ph type="title"/>
          </p:nvPr>
        </p:nvSpPr>
        <p:spPr>
          <a:xfrm>
            <a:off x="201613" y="147638"/>
            <a:ext cx="11990386" cy="547687"/>
          </a:xfrm>
        </p:spPr>
        <p:txBody>
          <a:bodyPr>
            <a:normAutofit fontScale="90000"/>
          </a:bodyPr>
          <a:lstStyle/>
          <a:p>
            <a:r>
              <a:rPr lang="fr-CA" sz="3200" dirty="0">
                <a:latin typeface="Arial" panose="020B0604020202020204" pitchFamily="34" charset="0"/>
                <a:ea typeface="Calibri" panose="020F0502020204030204" pitchFamily="34" charset="0"/>
              </a:rPr>
              <a:t>Harmoniser</a:t>
            </a:r>
            <a:r>
              <a:rPr lang="fr-CA" sz="3200" dirty="0">
                <a:effectLst/>
                <a:latin typeface="Arial" panose="020B0604020202020204" pitchFamily="34" charset="0"/>
                <a:ea typeface="Calibri" panose="020F0502020204030204" pitchFamily="34" charset="0"/>
              </a:rPr>
              <a:t> le modèle hybride </a:t>
            </a:r>
            <a:r>
              <a:rPr lang="fr-CA" sz="3200" dirty="0">
                <a:latin typeface="Arial" panose="020B0604020202020204" pitchFamily="34" charset="0"/>
                <a:ea typeface="Calibri" panose="020F0502020204030204" pitchFamily="34" charset="0"/>
              </a:rPr>
              <a:t>avec</a:t>
            </a:r>
            <a:r>
              <a:rPr lang="fr-CA" sz="3200" dirty="0">
                <a:effectLst/>
                <a:latin typeface="Arial" panose="020B0604020202020204" pitchFamily="34" charset="0"/>
                <a:ea typeface="Calibri" panose="020F0502020204030204" pitchFamily="34" charset="0"/>
              </a:rPr>
              <a:t> les priorités du gouvernement</a:t>
            </a:r>
            <a:endParaRPr lang="fr-CA" dirty="0">
              <a:solidFill>
                <a:schemeClr val="bg1">
                  <a:lumMod val="75000"/>
                </a:schemeClr>
              </a:solidFill>
            </a:endParaRPr>
          </a:p>
        </p:txBody>
      </p:sp>
      <p:pic>
        <p:nvPicPr>
          <p:cNvPr id="3" name="Picture 2" descr="A picture containing step&#10;&#10;Description automatically generated">
            <a:extLst>
              <a:ext uri="{FF2B5EF4-FFF2-40B4-BE49-F238E27FC236}">
                <a16:creationId xmlns:a16="http://schemas.microsoft.com/office/drawing/2014/main" id="{204F3366-3532-4422-B9C0-460D992988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521" y="1052051"/>
            <a:ext cx="11216958" cy="5161937"/>
          </a:xfrm>
          <a:prstGeom prst="rect">
            <a:avLst/>
          </a:prstGeom>
        </p:spPr>
      </p:pic>
    </p:spTree>
    <p:extLst>
      <p:ext uri="{BB962C8B-B14F-4D97-AF65-F5344CB8AC3E}">
        <p14:creationId xmlns:p14="http://schemas.microsoft.com/office/powerpoint/2010/main" val="86242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8D63D0-51FB-4DB0-85D7-48AF0438AC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flipH="1">
            <a:off x="5060886" y="968938"/>
            <a:ext cx="7131113" cy="4737741"/>
          </a:xfrm>
          <a:prstGeom prst="rect">
            <a:avLst/>
          </a:prstGeom>
        </p:spPr>
      </p:pic>
      <p:sp>
        <p:nvSpPr>
          <p:cNvPr id="2" name="Title 1">
            <a:extLst>
              <a:ext uri="{FF2B5EF4-FFF2-40B4-BE49-F238E27FC236}">
                <a16:creationId xmlns:a16="http://schemas.microsoft.com/office/drawing/2014/main" id="{423C9860-1518-4560-9ACF-12299E497BC6}"/>
              </a:ext>
            </a:extLst>
          </p:cNvPr>
          <p:cNvSpPr>
            <a:spLocks noGrp="1"/>
          </p:cNvSpPr>
          <p:nvPr>
            <p:ph type="title"/>
          </p:nvPr>
        </p:nvSpPr>
        <p:spPr/>
        <p:txBody>
          <a:bodyPr>
            <a:normAutofit/>
          </a:bodyPr>
          <a:lstStyle/>
          <a:p>
            <a:r>
              <a:rPr lang="fr-CA" sz="3200" dirty="0">
                <a:effectLst/>
                <a:latin typeface="Arial" panose="020B0604020202020204" pitchFamily="34" charset="0"/>
                <a:ea typeface="Calibri" panose="020F0502020204030204" pitchFamily="34" charset="0"/>
              </a:rPr>
              <a:t>Initiatives d’écologisation </a:t>
            </a:r>
            <a:endParaRPr lang="fr-CA" sz="5400" dirty="0"/>
          </a:p>
        </p:txBody>
      </p:sp>
      <p:sp>
        <p:nvSpPr>
          <p:cNvPr id="4" name="Slide Number Placeholder 3">
            <a:extLst>
              <a:ext uri="{FF2B5EF4-FFF2-40B4-BE49-F238E27FC236}">
                <a16:creationId xmlns:a16="http://schemas.microsoft.com/office/drawing/2014/main" id="{546DE61E-3DFB-46E0-8D45-DFBB2B5D27D5}"/>
              </a:ext>
            </a:extLst>
          </p:cNvPr>
          <p:cNvSpPr>
            <a:spLocks noGrp="1"/>
          </p:cNvSpPr>
          <p:nvPr>
            <p:ph type="sldNum" sz="quarter" idx="4"/>
          </p:nvPr>
        </p:nvSpPr>
        <p:spPr/>
        <p:txBody>
          <a:bodyPr/>
          <a:lstStyle/>
          <a:p>
            <a:fld id="{B266F0CF-D303-475F-943A-730B13ED5BD8}" type="slidenum">
              <a:rPr lang="en-CA" smtClean="0"/>
              <a:t>12</a:t>
            </a:fld>
            <a:endParaRPr lang="en-CA" dirty="0"/>
          </a:p>
        </p:txBody>
      </p:sp>
      <p:sp>
        <p:nvSpPr>
          <p:cNvPr id="10" name="TextBox 9">
            <a:extLst>
              <a:ext uri="{FF2B5EF4-FFF2-40B4-BE49-F238E27FC236}">
                <a16:creationId xmlns:a16="http://schemas.microsoft.com/office/drawing/2014/main" id="{47C81E1F-48DC-4D10-81AC-74E638BEF08A}"/>
              </a:ext>
            </a:extLst>
          </p:cNvPr>
          <p:cNvSpPr txBox="1"/>
          <p:nvPr/>
        </p:nvSpPr>
        <p:spPr>
          <a:xfrm>
            <a:off x="356419" y="1020027"/>
            <a:ext cx="5229569" cy="1938992"/>
          </a:xfrm>
          <a:prstGeom prst="rect">
            <a:avLst/>
          </a:prstGeom>
          <a:noFill/>
        </p:spPr>
        <p:txBody>
          <a:bodyPr wrap="square">
            <a:spAutoFit/>
          </a:bodyPr>
          <a:lstStyle/>
          <a:p>
            <a:pPr marR="0" lvl="0">
              <a:spcBef>
                <a:spcPts val="0"/>
              </a:spcBef>
              <a:spcAft>
                <a:spcPts val="0"/>
              </a:spcAft>
              <a:buSzPts val="1800"/>
            </a:pPr>
            <a:r>
              <a:rPr lang="fr-CA" sz="2400" dirty="0">
                <a:effectLst/>
                <a:latin typeface="Arial" panose="020B0604020202020204" pitchFamily="34" charset="0"/>
                <a:ea typeface="Times New Roman" panose="02020603050405020304" pitchFamily="18" charset="0"/>
              </a:rPr>
              <a:t>SPAC joue le rôle de chef de file </a:t>
            </a:r>
            <a:r>
              <a:rPr lang="fr-CA" sz="2400" dirty="0">
                <a:latin typeface="Arial" panose="020B0604020202020204" pitchFamily="34" charset="0"/>
                <a:ea typeface="Times New Roman" panose="02020603050405020304" pitchFamily="18" charset="0"/>
              </a:rPr>
              <a:t>e</a:t>
            </a:r>
            <a:r>
              <a:rPr lang="fr-CA" sz="2400" dirty="0">
                <a:effectLst/>
                <a:latin typeface="Arial" panose="020B0604020202020204" pitchFamily="34" charset="0"/>
                <a:ea typeface="Times New Roman" panose="02020603050405020304" pitchFamily="18" charset="0"/>
              </a:rPr>
              <a:t>n faisant de la </a:t>
            </a:r>
            <a:r>
              <a:rPr lang="fr-CA" sz="2400" b="1" dirty="0">
                <a:effectLst/>
                <a:latin typeface="Arial" panose="020B0604020202020204" pitchFamily="34" charset="0"/>
                <a:ea typeface="Times New Roman" panose="02020603050405020304" pitchFamily="18" charset="0"/>
              </a:rPr>
              <a:t>décarbonisation</a:t>
            </a:r>
            <a:r>
              <a:rPr lang="fr-CA" sz="2400" dirty="0">
                <a:effectLst/>
                <a:latin typeface="Arial" panose="020B0604020202020204" pitchFamily="34" charset="0"/>
                <a:ea typeface="Times New Roman" panose="02020603050405020304" pitchFamily="18" charset="0"/>
              </a:rPr>
              <a:t> une partie intégrante du processus de conception et d’approbation des projets proposés.</a:t>
            </a:r>
            <a:endParaRPr lang="fr-CA"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2ED14A4C-A4C2-491B-B380-CF0A0332DDCB}"/>
              </a:ext>
            </a:extLst>
          </p:cNvPr>
          <p:cNvSpPr txBox="1"/>
          <p:nvPr/>
        </p:nvSpPr>
        <p:spPr>
          <a:xfrm>
            <a:off x="356419" y="2959019"/>
            <a:ext cx="5057553" cy="1938992"/>
          </a:xfrm>
          <a:prstGeom prst="rect">
            <a:avLst/>
          </a:prstGeom>
          <a:noFill/>
        </p:spPr>
        <p:txBody>
          <a:bodyPr wrap="square">
            <a:spAutoFit/>
          </a:bodyPr>
          <a:lstStyle/>
          <a:p>
            <a:r>
              <a:rPr lang="fr-CA" sz="2400" dirty="0">
                <a:solidFill>
                  <a:schemeClr val="bg1">
                    <a:lumMod val="10000"/>
                  </a:schemeClr>
                </a:solidFill>
                <a:effectLst/>
                <a:latin typeface="Arial" panose="020B0604020202020204" pitchFamily="34" charset="0"/>
                <a:ea typeface="Calibri" panose="020F0502020204030204" pitchFamily="34" charset="0"/>
              </a:rPr>
              <a:t>Nous encourageons le recours aux énergies propres et </a:t>
            </a:r>
            <a:r>
              <a:rPr lang="fr-CA" sz="2400" b="1" dirty="0">
                <a:solidFill>
                  <a:schemeClr val="bg1">
                    <a:lumMod val="10000"/>
                  </a:schemeClr>
                </a:solidFill>
                <a:effectLst/>
                <a:latin typeface="Arial" panose="020B0604020202020204" pitchFamily="34" charset="0"/>
                <a:ea typeface="Calibri" panose="020F0502020204030204" pitchFamily="34" charset="0"/>
              </a:rPr>
              <a:t>réduisons </a:t>
            </a:r>
            <a:r>
              <a:rPr lang="fr-CA" sz="2400" dirty="0">
                <a:solidFill>
                  <a:schemeClr val="bg1">
                    <a:lumMod val="10000"/>
                  </a:schemeClr>
                </a:solidFill>
                <a:effectLst/>
                <a:latin typeface="Arial" panose="020B0604020202020204" pitchFamily="34" charset="0"/>
                <a:ea typeface="Calibri" panose="020F0502020204030204" pitchFamily="34" charset="0"/>
              </a:rPr>
              <a:t>la</a:t>
            </a:r>
            <a:r>
              <a:rPr lang="fr-CA" sz="2400" b="1" dirty="0">
                <a:solidFill>
                  <a:schemeClr val="bg1">
                    <a:lumMod val="10000"/>
                  </a:schemeClr>
                </a:solidFill>
                <a:effectLst/>
                <a:latin typeface="Arial" panose="020B0604020202020204" pitchFamily="34" charset="0"/>
                <a:ea typeface="Calibri" panose="020F0502020204030204" pitchFamily="34" charset="0"/>
              </a:rPr>
              <a:t> </a:t>
            </a:r>
            <a:r>
              <a:rPr lang="fr-CA" sz="2400" dirty="0">
                <a:solidFill>
                  <a:schemeClr val="bg1">
                    <a:lumMod val="10000"/>
                  </a:schemeClr>
                </a:solidFill>
                <a:effectLst/>
                <a:latin typeface="Arial" panose="020B0604020202020204" pitchFamily="34" charset="0"/>
                <a:ea typeface="Calibri" panose="020F0502020204030204" pitchFamily="34" charset="0"/>
              </a:rPr>
              <a:t>consommation d’énergie et les émissions de carbone de nos bâtiments.</a:t>
            </a:r>
            <a:endParaRPr lang="fr-CA" sz="2400" dirty="0">
              <a:solidFill>
                <a:schemeClr val="bg1">
                  <a:lumMod val="10000"/>
                </a:schemeClr>
              </a:solidFill>
            </a:endParaRPr>
          </a:p>
        </p:txBody>
      </p:sp>
      <p:sp>
        <p:nvSpPr>
          <p:cNvPr id="8" name="ZoneTexte 7">
            <a:extLst>
              <a:ext uri="{FF2B5EF4-FFF2-40B4-BE49-F238E27FC236}">
                <a16:creationId xmlns:a16="http://schemas.microsoft.com/office/drawing/2014/main" id="{588544E2-62C9-4160-AF1E-5D2F7ED34AE7}"/>
              </a:ext>
            </a:extLst>
          </p:cNvPr>
          <p:cNvSpPr txBox="1"/>
          <p:nvPr/>
        </p:nvSpPr>
        <p:spPr>
          <a:xfrm>
            <a:off x="452674" y="4893051"/>
            <a:ext cx="7912728" cy="954107"/>
          </a:xfrm>
          <a:prstGeom prst="rect">
            <a:avLst/>
          </a:prstGeom>
          <a:noFill/>
        </p:spPr>
        <p:txBody>
          <a:bodyPr wrap="square">
            <a:spAutoFit/>
          </a:bodyPr>
          <a:lstStyle/>
          <a:p>
            <a:r>
              <a:rPr lang="fr-CA" sz="2000" b="1" dirty="0">
                <a:solidFill>
                  <a:schemeClr val="bg1">
                    <a:lumMod val="10000"/>
                  </a:schemeClr>
                </a:solidFill>
                <a:latin typeface="Arial" panose="020B0604020202020204" pitchFamily="34" charset="0"/>
                <a:ea typeface="Calibri" panose="020F0502020204030204" pitchFamily="34" charset="0"/>
              </a:rPr>
              <a:t>À souligner : </a:t>
            </a:r>
          </a:p>
          <a:p>
            <a:pPr marL="342900" indent="-342900">
              <a:buFont typeface="Arial" panose="020B0604020202020204" pitchFamily="34" charset="0"/>
              <a:buChar char="•"/>
            </a:pPr>
            <a:r>
              <a:rPr lang="fr-CA" dirty="0">
                <a:solidFill>
                  <a:schemeClr val="bg1">
                    <a:lumMod val="10000"/>
                  </a:schemeClr>
                </a:solidFill>
                <a:latin typeface="Arial" panose="020B0604020202020204" pitchFamily="34" charset="0"/>
                <a:ea typeface="Calibri" panose="020F0502020204030204" pitchFamily="34" charset="0"/>
              </a:rPr>
              <a:t>Le réseau énergétique de quartier de SPAC devrait réduire de 92 % ses émissions de gaz à effet de serre d’ici 2025.</a:t>
            </a:r>
          </a:p>
        </p:txBody>
      </p:sp>
    </p:spTree>
    <p:extLst>
      <p:ext uri="{BB962C8B-B14F-4D97-AF65-F5344CB8AC3E}">
        <p14:creationId xmlns:p14="http://schemas.microsoft.com/office/powerpoint/2010/main" val="419166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diagram&#10;&#10;Description automatically generated">
            <a:extLst>
              <a:ext uri="{FF2B5EF4-FFF2-40B4-BE49-F238E27FC236}">
                <a16:creationId xmlns:a16="http://schemas.microsoft.com/office/drawing/2014/main" id="{6A002217-63E8-41D2-91A1-3F98FC8C6C3A}"/>
              </a:ext>
            </a:extLst>
          </p:cNvPr>
          <p:cNvPicPr>
            <a:picLocks noChangeAspect="1"/>
          </p:cNvPicPr>
          <p:nvPr/>
        </p:nvPicPr>
        <p:blipFill rotWithShape="1">
          <a:blip r:embed="rId2" cstate="screen">
            <a:alphaModFix amt="2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27311"/>
            <a:ext cx="12191999" cy="3239020"/>
          </a:xfrm>
          <a:prstGeom prst="rect">
            <a:avLst/>
          </a:prstGeom>
        </p:spPr>
      </p:pic>
      <p:sp>
        <p:nvSpPr>
          <p:cNvPr id="2" name="Title 1">
            <a:extLst>
              <a:ext uri="{FF2B5EF4-FFF2-40B4-BE49-F238E27FC236}">
                <a16:creationId xmlns:a16="http://schemas.microsoft.com/office/drawing/2014/main" id="{423C9860-1518-4560-9ACF-12299E497BC6}"/>
              </a:ext>
            </a:extLst>
          </p:cNvPr>
          <p:cNvSpPr>
            <a:spLocks noGrp="1"/>
          </p:cNvSpPr>
          <p:nvPr>
            <p:ph type="title"/>
          </p:nvPr>
        </p:nvSpPr>
        <p:spPr/>
        <p:txBody>
          <a:bodyPr>
            <a:normAutofit/>
          </a:bodyPr>
          <a:lstStyle/>
          <a:p>
            <a:r>
              <a:rPr lang="fr-CA" sz="3200">
                <a:effectLst/>
                <a:latin typeface="Arial" panose="020B0604020202020204" pitchFamily="34" charset="0"/>
                <a:ea typeface="Calibri" panose="020F0502020204030204" pitchFamily="34" charset="0"/>
              </a:rPr>
              <a:t>Un espace de travail accessible pour tous</a:t>
            </a:r>
            <a:endParaRPr lang="fr-CA" sz="5400"/>
          </a:p>
        </p:txBody>
      </p:sp>
      <p:sp>
        <p:nvSpPr>
          <p:cNvPr id="4" name="Slide Number Placeholder 3">
            <a:extLst>
              <a:ext uri="{FF2B5EF4-FFF2-40B4-BE49-F238E27FC236}">
                <a16:creationId xmlns:a16="http://schemas.microsoft.com/office/drawing/2014/main" id="{546DE61E-3DFB-46E0-8D45-DFBB2B5D27D5}"/>
              </a:ext>
            </a:extLst>
          </p:cNvPr>
          <p:cNvSpPr>
            <a:spLocks noGrp="1"/>
          </p:cNvSpPr>
          <p:nvPr>
            <p:ph type="sldNum" sz="quarter" idx="4"/>
          </p:nvPr>
        </p:nvSpPr>
        <p:spPr/>
        <p:txBody>
          <a:bodyPr/>
          <a:lstStyle/>
          <a:p>
            <a:fld id="{B266F0CF-D303-475F-943A-730B13ED5BD8}" type="slidenum">
              <a:rPr lang="en-CA" smtClean="0"/>
              <a:t>13</a:t>
            </a:fld>
            <a:endParaRPr lang="en-CA" dirty="0"/>
          </a:p>
        </p:txBody>
      </p:sp>
      <p:pic>
        <p:nvPicPr>
          <p:cNvPr id="2050" name="Picture 2" descr="A schematic design of a modern glazed building with wheelchair access">
            <a:extLst>
              <a:ext uri="{FF2B5EF4-FFF2-40B4-BE49-F238E27FC236}">
                <a16:creationId xmlns:a16="http://schemas.microsoft.com/office/drawing/2014/main" id="{D7EB4E57-EF3C-49B4-B937-DDF5AF685B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3693" y="1167579"/>
            <a:ext cx="5715000" cy="3286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8C9FDE-2471-40F5-A233-41F3B9F7D138}"/>
              </a:ext>
            </a:extLst>
          </p:cNvPr>
          <p:cNvSpPr txBox="1"/>
          <p:nvPr/>
        </p:nvSpPr>
        <p:spPr>
          <a:xfrm>
            <a:off x="201286" y="1004618"/>
            <a:ext cx="5246985" cy="1015663"/>
          </a:xfrm>
          <a:prstGeom prst="rect">
            <a:avLst/>
          </a:prstGeom>
          <a:noFill/>
        </p:spPr>
        <p:txBody>
          <a:bodyPr wrap="square">
            <a:spAutoFit/>
          </a:bodyPr>
          <a:lstStyle/>
          <a:p>
            <a:r>
              <a:rPr lang="fr-CA" sz="2000" dirty="0">
                <a:solidFill>
                  <a:schemeClr val="bg1">
                    <a:lumMod val="10000"/>
                  </a:schemeClr>
                </a:solidFill>
                <a:effectLst/>
                <a:latin typeface="Arial" panose="020B0604020202020204" pitchFamily="34" charset="0"/>
                <a:ea typeface="Calibri" panose="020F0502020204030204" pitchFamily="34" charset="0"/>
              </a:rPr>
              <a:t>Nous nous engageons à offrir un </a:t>
            </a:r>
            <a:r>
              <a:rPr lang="fr-CA" sz="2000" b="1" dirty="0">
                <a:solidFill>
                  <a:schemeClr val="bg1">
                    <a:lumMod val="10000"/>
                  </a:schemeClr>
                </a:solidFill>
                <a:effectLst/>
                <a:latin typeface="Arial" panose="020B0604020202020204" pitchFamily="34" charset="0"/>
                <a:ea typeface="Calibri" panose="020F0502020204030204" pitchFamily="34" charset="0"/>
              </a:rPr>
              <a:t>accès sans obstacles </a:t>
            </a:r>
            <a:r>
              <a:rPr lang="fr-CA" sz="2000" dirty="0">
                <a:solidFill>
                  <a:schemeClr val="bg1">
                    <a:lumMod val="10000"/>
                  </a:schemeClr>
                </a:solidFill>
                <a:effectLst/>
                <a:latin typeface="Arial" panose="020B0604020202020204" pitchFamily="34" charset="0"/>
                <a:ea typeface="Calibri" panose="020F0502020204030204" pitchFamily="34" charset="0"/>
              </a:rPr>
              <a:t>à</a:t>
            </a:r>
            <a:r>
              <a:rPr lang="fr-CA" sz="2000" b="1" dirty="0">
                <a:solidFill>
                  <a:schemeClr val="bg1">
                    <a:lumMod val="10000"/>
                  </a:schemeClr>
                </a:solidFill>
                <a:effectLst/>
                <a:latin typeface="Arial" panose="020B0604020202020204" pitchFamily="34" charset="0"/>
                <a:ea typeface="Calibri" panose="020F0502020204030204" pitchFamily="34" charset="0"/>
              </a:rPr>
              <a:t> </a:t>
            </a:r>
            <a:r>
              <a:rPr lang="fr-CA" sz="2000" dirty="0">
                <a:solidFill>
                  <a:schemeClr val="bg1">
                    <a:lumMod val="10000"/>
                  </a:schemeClr>
                </a:solidFill>
                <a:effectLst/>
                <a:latin typeface="Arial" panose="020B0604020202020204" pitchFamily="34" charset="0"/>
                <a:ea typeface="Calibri" panose="020F0502020204030204" pitchFamily="34" charset="0"/>
              </a:rPr>
              <a:t>nos bâtiments et à nos espaces de travail fédéraux.</a:t>
            </a:r>
            <a:endParaRPr lang="fr-CA" sz="2000" dirty="0">
              <a:solidFill>
                <a:schemeClr val="bg1">
                  <a:lumMod val="10000"/>
                </a:schemeClr>
              </a:solidFill>
            </a:endParaRPr>
          </a:p>
        </p:txBody>
      </p:sp>
      <p:sp>
        <p:nvSpPr>
          <p:cNvPr id="9" name="TextBox 8">
            <a:extLst>
              <a:ext uri="{FF2B5EF4-FFF2-40B4-BE49-F238E27FC236}">
                <a16:creationId xmlns:a16="http://schemas.microsoft.com/office/drawing/2014/main" id="{931CE27A-FC31-43C0-AB5E-8BF15319F4F0}"/>
              </a:ext>
            </a:extLst>
          </p:cNvPr>
          <p:cNvSpPr txBox="1"/>
          <p:nvPr/>
        </p:nvSpPr>
        <p:spPr>
          <a:xfrm>
            <a:off x="201286" y="2005040"/>
            <a:ext cx="5396710" cy="1323439"/>
          </a:xfrm>
          <a:prstGeom prst="rect">
            <a:avLst/>
          </a:prstGeom>
          <a:noFill/>
        </p:spPr>
        <p:txBody>
          <a:bodyPr wrap="square">
            <a:spAutoFit/>
          </a:bodyPr>
          <a:lstStyle/>
          <a:p>
            <a:r>
              <a:rPr lang="fr-CA" sz="2000" dirty="0">
                <a:solidFill>
                  <a:schemeClr val="bg1">
                    <a:lumMod val="10000"/>
                  </a:schemeClr>
                </a:solidFill>
                <a:effectLst/>
                <a:latin typeface="Arial" panose="020B0604020202020204" pitchFamily="34" charset="0"/>
                <a:ea typeface="Calibri" panose="020F0502020204030204" pitchFamily="34" charset="0"/>
              </a:rPr>
              <a:t>En continuant de rendre nos lieux de travail </a:t>
            </a:r>
            <a:r>
              <a:rPr lang="fr-CA" sz="2000" b="1" dirty="0">
                <a:solidFill>
                  <a:schemeClr val="bg1">
                    <a:lumMod val="10000"/>
                  </a:schemeClr>
                </a:solidFill>
                <a:effectLst/>
                <a:latin typeface="Arial" panose="020B0604020202020204" pitchFamily="34" charset="0"/>
                <a:ea typeface="Calibri" panose="020F0502020204030204" pitchFamily="34" charset="0"/>
              </a:rPr>
              <a:t>accessibles </a:t>
            </a:r>
            <a:r>
              <a:rPr lang="fr-CA" sz="2000" dirty="0">
                <a:solidFill>
                  <a:schemeClr val="bg1">
                    <a:lumMod val="10000"/>
                  </a:schemeClr>
                </a:solidFill>
                <a:effectLst/>
                <a:latin typeface="Arial" panose="020B0604020202020204" pitchFamily="34" charset="0"/>
                <a:ea typeface="Calibri" panose="020F0502020204030204" pitchFamily="34" charset="0"/>
              </a:rPr>
              <a:t>et </a:t>
            </a:r>
            <a:r>
              <a:rPr lang="fr-CA" sz="2000" b="1" dirty="0">
                <a:solidFill>
                  <a:schemeClr val="bg1">
                    <a:lumMod val="10000"/>
                  </a:schemeClr>
                </a:solidFill>
                <a:effectLst/>
                <a:latin typeface="Arial" panose="020B0604020202020204" pitchFamily="34" charset="0"/>
                <a:ea typeface="Calibri" panose="020F0502020204030204" pitchFamily="34" charset="0"/>
              </a:rPr>
              <a:t>inclusifs</a:t>
            </a:r>
            <a:r>
              <a:rPr lang="fr-CA" sz="2000" dirty="0">
                <a:solidFill>
                  <a:schemeClr val="bg1">
                    <a:lumMod val="10000"/>
                  </a:schemeClr>
                </a:solidFill>
                <a:effectLst/>
                <a:latin typeface="Arial" panose="020B0604020202020204" pitchFamily="34" charset="0"/>
                <a:ea typeface="Calibri" panose="020F0502020204030204" pitchFamily="34" charset="0"/>
              </a:rPr>
              <a:t>, nous cheminons vers l’objectif de rendre les lieux de travail de SPAC entièrement accessibles d’ici 2040.</a:t>
            </a:r>
            <a:endParaRPr lang="fr-CA" sz="2000" dirty="0">
              <a:solidFill>
                <a:schemeClr val="bg1">
                  <a:lumMod val="10000"/>
                </a:schemeClr>
              </a:solidFill>
            </a:endParaRPr>
          </a:p>
        </p:txBody>
      </p:sp>
      <p:sp>
        <p:nvSpPr>
          <p:cNvPr id="10" name="Rectangle: Top Corners Rounded 9">
            <a:extLst>
              <a:ext uri="{FF2B5EF4-FFF2-40B4-BE49-F238E27FC236}">
                <a16:creationId xmlns:a16="http://schemas.microsoft.com/office/drawing/2014/main" id="{08FF60FC-2343-4F34-8B69-F138BF33072A}"/>
              </a:ext>
            </a:extLst>
          </p:cNvPr>
          <p:cNvSpPr/>
          <p:nvPr/>
        </p:nvSpPr>
        <p:spPr>
          <a:xfrm rot="5400000">
            <a:off x="5144403" y="-44222"/>
            <a:ext cx="924233" cy="11213043"/>
          </a:xfrm>
          <a:prstGeom prst="round2SameRect">
            <a:avLst>
              <a:gd name="adj1" fmla="val 29433"/>
              <a:gd name="adj2" fmla="val 0"/>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icture containing text, clipart&#10;&#10;Description automatically generated">
            <a:extLst>
              <a:ext uri="{FF2B5EF4-FFF2-40B4-BE49-F238E27FC236}">
                <a16:creationId xmlns:a16="http://schemas.microsoft.com/office/drawing/2014/main" id="{157B4A5B-8F1F-4EE4-8EE3-92945B62C68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2836" y="5100183"/>
            <a:ext cx="936000" cy="936000"/>
          </a:xfrm>
          <a:prstGeom prst="rect">
            <a:avLst/>
          </a:prstGeom>
        </p:spPr>
      </p:pic>
      <p:pic>
        <p:nvPicPr>
          <p:cNvPr id="15" name="Picture 14" descr="Icon&#10;&#10;Description automatically generated">
            <a:extLst>
              <a:ext uri="{FF2B5EF4-FFF2-40B4-BE49-F238E27FC236}">
                <a16:creationId xmlns:a16="http://schemas.microsoft.com/office/drawing/2014/main" id="{73384580-581F-487B-92C1-1F859676C3D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47967" y="5100183"/>
            <a:ext cx="936000" cy="936000"/>
          </a:xfrm>
          <a:prstGeom prst="rect">
            <a:avLst/>
          </a:prstGeom>
        </p:spPr>
      </p:pic>
      <p:pic>
        <p:nvPicPr>
          <p:cNvPr id="17" name="Picture 16" descr="Icon&#10;&#10;Description automatically generated">
            <a:extLst>
              <a:ext uri="{FF2B5EF4-FFF2-40B4-BE49-F238E27FC236}">
                <a16:creationId xmlns:a16="http://schemas.microsoft.com/office/drawing/2014/main" id="{982AADF5-6EEB-47E6-8CAA-883568D67E1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83098" y="5100183"/>
            <a:ext cx="936000" cy="936000"/>
          </a:xfrm>
          <a:prstGeom prst="rect">
            <a:avLst/>
          </a:prstGeom>
        </p:spPr>
      </p:pic>
      <p:pic>
        <p:nvPicPr>
          <p:cNvPr id="19" name="Picture 18" descr="Icon&#10;&#10;Description automatically generated">
            <a:extLst>
              <a:ext uri="{FF2B5EF4-FFF2-40B4-BE49-F238E27FC236}">
                <a16:creationId xmlns:a16="http://schemas.microsoft.com/office/drawing/2014/main" id="{E60FBEAE-FC90-45C4-86F2-AF79CC50E80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318229" y="5100183"/>
            <a:ext cx="936000" cy="936000"/>
          </a:xfrm>
          <a:prstGeom prst="rect">
            <a:avLst/>
          </a:prstGeom>
        </p:spPr>
      </p:pic>
      <p:pic>
        <p:nvPicPr>
          <p:cNvPr id="21" name="Picture 20" descr="A picture containing text, clipart, silhouette&#10;&#10;Description automatically generated">
            <a:extLst>
              <a:ext uri="{FF2B5EF4-FFF2-40B4-BE49-F238E27FC236}">
                <a16:creationId xmlns:a16="http://schemas.microsoft.com/office/drawing/2014/main" id="{D53685B9-7616-4FF1-998D-D932117067E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653360" y="5100183"/>
            <a:ext cx="936000" cy="936000"/>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3BD5AAF2-1A5B-44DA-8D42-284E8C2FC3B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988491" y="5100183"/>
            <a:ext cx="936000" cy="936000"/>
          </a:xfrm>
          <a:prstGeom prst="rect">
            <a:avLst/>
          </a:prstGeom>
        </p:spPr>
      </p:pic>
      <p:pic>
        <p:nvPicPr>
          <p:cNvPr id="25" name="Picture 24" descr="Icon&#10;&#10;Description automatically generated">
            <a:extLst>
              <a:ext uri="{FF2B5EF4-FFF2-40B4-BE49-F238E27FC236}">
                <a16:creationId xmlns:a16="http://schemas.microsoft.com/office/drawing/2014/main" id="{D174D9A6-3DC6-49C9-9F04-E91C4F3E9D0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323622" y="5100183"/>
            <a:ext cx="936000" cy="936000"/>
          </a:xfrm>
          <a:prstGeom prst="rect">
            <a:avLst/>
          </a:prstGeom>
        </p:spPr>
      </p:pic>
      <p:pic>
        <p:nvPicPr>
          <p:cNvPr id="27" name="Picture 26" descr="Icon&#10;&#10;Description automatically generated">
            <a:extLst>
              <a:ext uri="{FF2B5EF4-FFF2-40B4-BE49-F238E27FC236}">
                <a16:creationId xmlns:a16="http://schemas.microsoft.com/office/drawing/2014/main" id="{C4D1A777-BD09-4990-B4DC-120C9A4FA74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658752" y="5100183"/>
            <a:ext cx="936000" cy="936000"/>
          </a:xfrm>
          <a:prstGeom prst="rect">
            <a:avLst/>
          </a:prstGeom>
        </p:spPr>
      </p:pic>
      <p:sp>
        <p:nvSpPr>
          <p:cNvPr id="18" name="TextBox 8">
            <a:extLst>
              <a:ext uri="{FF2B5EF4-FFF2-40B4-BE49-F238E27FC236}">
                <a16:creationId xmlns:a16="http://schemas.microsoft.com/office/drawing/2014/main" id="{E31A3E31-6185-42F1-A9C5-CEE381667358}"/>
              </a:ext>
            </a:extLst>
          </p:cNvPr>
          <p:cNvSpPr txBox="1"/>
          <p:nvPr/>
        </p:nvSpPr>
        <p:spPr>
          <a:xfrm>
            <a:off x="201286" y="3529522"/>
            <a:ext cx="6181938" cy="1477328"/>
          </a:xfrm>
          <a:prstGeom prst="rect">
            <a:avLst/>
          </a:prstGeom>
          <a:noFill/>
        </p:spPr>
        <p:txBody>
          <a:bodyPr wrap="square">
            <a:spAutoFit/>
          </a:bodyPr>
          <a:lstStyle/>
          <a:p>
            <a:r>
              <a:rPr lang="fr-CA" b="1" dirty="0">
                <a:solidFill>
                  <a:schemeClr val="bg1">
                    <a:lumMod val="10000"/>
                  </a:schemeClr>
                </a:solidFill>
                <a:effectLst/>
                <a:latin typeface="Arial" panose="020B0604020202020204" pitchFamily="34" charset="0"/>
                <a:ea typeface="Calibri" panose="020F0502020204030204" pitchFamily="34" charset="0"/>
              </a:rPr>
              <a:t>À souligner : </a:t>
            </a:r>
          </a:p>
          <a:p>
            <a:pPr marL="285750" indent="-285750">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rPr>
              <a:t>Systèmes de sonorisation assistée.</a:t>
            </a:r>
          </a:p>
          <a:p>
            <a:pPr marL="285750" indent="-285750">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rPr>
              <a:t>Système électrique de fonte de la glace intégré au trottoir en béton, pour que chaque personne puisse circuler en toute sécurité à l’extérieur.</a:t>
            </a:r>
            <a:endParaRPr lang="fr-CA" sz="2000" dirty="0">
              <a:solidFill>
                <a:schemeClr val="bg1">
                  <a:lumMod val="10000"/>
                </a:schemeClr>
              </a:solidFill>
            </a:endParaRPr>
          </a:p>
        </p:txBody>
      </p:sp>
    </p:spTree>
    <p:extLst>
      <p:ext uri="{BB962C8B-B14F-4D97-AF65-F5344CB8AC3E}">
        <p14:creationId xmlns:p14="http://schemas.microsoft.com/office/powerpoint/2010/main" val="23055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F4C2FCAD-D134-48FA-9B9E-DF9DE0D0FB84}"/>
              </a:ext>
            </a:extLst>
          </p:cNvPr>
          <p:cNvPicPr>
            <a:picLocks noChangeAspect="1"/>
          </p:cNvPicPr>
          <p:nvPr/>
        </p:nvPicPr>
        <p:blipFill rotWithShape="1">
          <a:blip r:embed="rId2" cstate="screen">
            <a:alphaModFix amt="24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D8B6D927-B04C-4317-9C19-766447806534}"/>
              </a:ext>
            </a:extLst>
          </p:cNvPr>
          <p:cNvSpPr>
            <a:spLocks noGrp="1"/>
          </p:cNvSpPr>
          <p:nvPr>
            <p:ph type="sldNum" sz="quarter" idx="4"/>
          </p:nvPr>
        </p:nvSpPr>
        <p:spPr/>
        <p:txBody>
          <a:bodyPr/>
          <a:lstStyle/>
          <a:p>
            <a:fld id="{B266F0CF-D303-475F-943A-730B13ED5BD8}" type="slidenum">
              <a:rPr lang="en-CA" smtClean="0"/>
              <a:t>14</a:t>
            </a:fld>
            <a:endParaRPr lang="en-CA" dirty="0"/>
          </a:p>
        </p:txBody>
      </p:sp>
      <p:sp>
        <p:nvSpPr>
          <p:cNvPr id="5" name="Title 1">
            <a:extLst>
              <a:ext uri="{FF2B5EF4-FFF2-40B4-BE49-F238E27FC236}">
                <a16:creationId xmlns:a16="http://schemas.microsoft.com/office/drawing/2014/main" id="{FBCE5712-AE85-44AA-86B8-F27D54F2AB34}"/>
              </a:ext>
            </a:extLst>
          </p:cNvPr>
          <p:cNvSpPr>
            <a:spLocks noGrp="1"/>
          </p:cNvSpPr>
          <p:nvPr>
            <p:ph type="title"/>
          </p:nvPr>
        </p:nvSpPr>
        <p:spPr>
          <a:xfrm>
            <a:off x="201286" y="147226"/>
            <a:ext cx="11990714" cy="548640"/>
          </a:xfrm>
        </p:spPr>
        <p:txBody>
          <a:bodyPr>
            <a:normAutofit/>
          </a:bodyPr>
          <a:lstStyle/>
          <a:p>
            <a:r>
              <a:rPr lang="fr-CA" sz="3200">
                <a:effectLst/>
                <a:latin typeface="Arial" panose="020B0604020202020204" pitchFamily="34" charset="0"/>
                <a:ea typeface="Calibri" panose="020F0502020204030204" pitchFamily="34" charset="0"/>
              </a:rPr>
              <a:t>L’importance de la réconciliation </a:t>
            </a:r>
            <a:endParaRPr lang="fr-CA" sz="5400"/>
          </a:p>
        </p:txBody>
      </p:sp>
      <p:sp>
        <p:nvSpPr>
          <p:cNvPr id="7" name="TextBox 6">
            <a:extLst>
              <a:ext uri="{FF2B5EF4-FFF2-40B4-BE49-F238E27FC236}">
                <a16:creationId xmlns:a16="http://schemas.microsoft.com/office/drawing/2014/main" id="{613FFCD7-A775-45A8-9281-273432E8CC75}"/>
              </a:ext>
            </a:extLst>
          </p:cNvPr>
          <p:cNvSpPr txBox="1"/>
          <p:nvPr/>
        </p:nvSpPr>
        <p:spPr>
          <a:xfrm>
            <a:off x="400456" y="1454100"/>
            <a:ext cx="7732745" cy="1569660"/>
          </a:xfrm>
          <a:prstGeom prst="rect">
            <a:avLst/>
          </a:prstGeom>
          <a:noFill/>
        </p:spPr>
        <p:txBody>
          <a:bodyPr wrap="square">
            <a:spAutoFit/>
          </a:bodyPr>
          <a:lstStyle/>
          <a:p>
            <a:r>
              <a:rPr lang="fr-CA" sz="2400" dirty="0">
                <a:solidFill>
                  <a:schemeClr val="bg1">
                    <a:lumMod val="10000"/>
                  </a:schemeClr>
                </a:solidFill>
                <a:effectLst/>
                <a:latin typeface="Arial" panose="020B0604020202020204" pitchFamily="34" charset="0"/>
                <a:ea typeface="Calibri" panose="020F0502020204030204" pitchFamily="34" charset="0"/>
              </a:rPr>
              <a:t>Nous </a:t>
            </a:r>
            <a:r>
              <a:rPr lang="fr-CA" sz="2400" b="1" dirty="0">
                <a:solidFill>
                  <a:schemeClr val="bg1">
                    <a:lumMod val="10000"/>
                  </a:schemeClr>
                </a:solidFill>
                <a:effectLst/>
                <a:latin typeface="Arial" panose="020B0604020202020204" pitchFamily="34" charset="0"/>
                <a:ea typeface="Calibri" panose="020F0502020204030204" pitchFamily="34" charset="0"/>
              </a:rPr>
              <a:t>contribuons à la réconciliation grâce à une approche globale </a:t>
            </a:r>
            <a:r>
              <a:rPr lang="fr-CA" sz="2400" dirty="0">
                <a:solidFill>
                  <a:schemeClr val="bg1">
                    <a:lumMod val="10000"/>
                  </a:schemeClr>
                </a:solidFill>
                <a:effectLst/>
                <a:latin typeface="Arial" panose="020B0604020202020204" pitchFamily="34" charset="0"/>
                <a:ea typeface="Calibri" panose="020F0502020204030204" pitchFamily="34" charset="0"/>
              </a:rPr>
              <a:t>de consultation significative et </a:t>
            </a:r>
            <a:r>
              <a:rPr lang="fr-CA" sz="2400" dirty="0"/>
              <a:t>de renforcement des relations et des partenariats stratégiques avec les Autochtones. </a:t>
            </a:r>
            <a:endParaRPr lang="fr-CA" sz="2400" dirty="0">
              <a:solidFill>
                <a:schemeClr val="bg1">
                  <a:lumMod val="10000"/>
                </a:schemeClr>
              </a:solidFill>
            </a:endParaRPr>
          </a:p>
        </p:txBody>
      </p:sp>
      <p:pic>
        <p:nvPicPr>
          <p:cNvPr id="10" name="Picture 9" descr="Icon&#10;&#10;Description automatically generated">
            <a:extLst>
              <a:ext uri="{FF2B5EF4-FFF2-40B4-BE49-F238E27FC236}">
                <a16:creationId xmlns:a16="http://schemas.microsoft.com/office/drawing/2014/main" id="{4F78EC41-4943-4D6B-A489-D108DBEBF3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01199" y="832824"/>
            <a:ext cx="2389515" cy="5687704"/>
          </a:xfrm>
          <a:prstGeom prst="rect">
            <a:avLst/>
          </a:prstGeom>
        </p:spPr>
      </p:pic>
      <p:sp>
        <p:nvSpPr>
          <p:cNvPr id="12" name="TextBox 11">
            <a:extLst>
              <a:ext uri="{FF2B5EF4-FFF2-40B4-BE49-F238E27FC236}">
                <a16:creationId xmlns:a16="http://schemas.microsoft.com/office/drawing/2014/main" id="{DF12027C-D105-41D8-BF3D-CC92BF9A44A9}"/>
              </a:ext>
            </a:extLst>
          </p:cNvPr>
          <p:cNvSpPr txBox="1"/>
          <p:nvPr/>
        </p:nvSpPr>
        <p:spPr>
          <a:xfrm>
            <a:off x="536722" y="3461662"/>
            <a:ext cx="8845084" cy="2339102"/>
          </a:xfrm>
          <a:prstGeom prst="rect">
            <a:avLst/>
          </a:prstGeom>
          <a:noFill/>
        </p:spPr>
        <p:txBody>
          <a:bodyPr wrap="square">
            <a:spAutoFit/>
          </a:bodyPr>
          <a:lstStyle/>
          <a:p>
            <a:r>
              <a:rPr lang="fr-CA" sz="2000" b="1" dirty="0">
                <a:effectLst/>
                <a:latin typeface="Arial" panose="020B0604020202020204" pitchFamily="34" charset="0"/>
                <a:ea typeface="Calibri" panose="020F0502020204030204" pitchFamily="34" charset="0"/>
              </a:rPr>
              <a:t>À souligner :</a:t>
            </a:r>
          </a:p>
          <a:p>
            <a:pPr marL="285750" indent="-285750">
              <a:buFont typeface="Arial" panose="020B0604020202020204" pitchFamily="34" charset="0"/>
              <a:buChar char="•"/>
            </a:pPr>
            <a:r>
              <a:rPr lang="fr-CA" dirty="0">
                <a:effectLst/>
                <a:latin typeface="Arial" panose="020B0604020202020204" pitchFamily="34" charset="0"/>
                <a:ea typeface="Calibri" panose="020F0502020204030204" pitchFamily="34" charset="0"/>
              </a:rPr>
              <a:t>Services aux Autochtones a offert une partie de ses locaux à bureaux pour en faire un site de cotravail GC.</a:t>
            </a:r>
          </a:p>
          <a:p>
            <a:pPr marL="285750" indent="-285750">
              <a:buFont typeface="Arial" panose="020B0604020202020204" pitchFamily="34" charset="0"/>
              <a:buChar char="•"/>
            </a:pPr>
            <a:r>
              <a:rPr lang="fr-CA" dirty="0">
                <a:latin typeface="Arial" panose="020B0604020202020204" pitchFamily="34" charset="0"/>
              </a:rPr>
              <a:t>Huit autres ministères se trouvent dans la même région, ce qui pourrait augmenter le taux d’emploi des Autochtones dans la fonction publique.</a:t>
            </a:r>
          </a:p>
          <a:p>
            <a:pPr marL="285750" indent="-285750">
              <a:buFont typeface="Arial" panose="020B0604020202020204" pitchFamily="34" charset="0"/>
              <a:buChar char="•"/>
            </a:pPr>
            <a:r>
              <a:rPr lang="fr-CA" dirty="0">
                <a:effectLst/>
                <a:latin typeface="Arial" panose="020B0604020202020204" pitchFamily="34" charset="0"/>
                <a:ea typeface="Calibri" panose="020F0502020204030204" pitchFamily="34" charset="0"/>
              </a:rPr>
              <a:t>Nous avons créé les </a:t>
            </a:r>
            <a:r>
              <a:rPr lang="fr-CA" dirty="0">
                <a:effectLst/>
                <a:latin typeface="Arial" panose="020B0604020202020204" pitchFamily="34" charset="0"/>
                <a:ea typeface="Calibri" panose="020F0502020204030204" pitchFamily="34" charset="0"/>
                <a:hlinkClick r:id="rId5"/>
              </a:rPr>
              <a:t>Lignes directrices </a:t>
            </a:r>
            <a:r>
              <a:rPr lang="fr-CA" dirty="0">
                <a:latin typeface="Arial" panose="020B0604020202020204" pitchFamily="34" charset="0"/>
                <a:ea typeface="Calibri" panose="020F0502020204030204" pitchFamily="34" charset="0"/>
                <a:hlinkClick r:id="rId5"/>
              </a:rPr>
              <a:t>sur la conception d’inspiration autochtone </a:t>
            </a:r>
            <a:r>
              <a:rPr lang="fr-CA" dirty="0">
                <a:effectLst/>
                <a:latin typeface="Arial" panose="020B0604020202020204" pitchFamily="34" charset="0"/>
                <a:ea typeface="Calibri" panose="020F0502020204030204" pitchFamily="34" charset="0"/>
              </a:rPr>
              <a:t>pour refléter et soutenir l’intégration de la culture et des perspectives autochtones dans nos espaces de travail.</a:t>
            </a:r>
          </a:p>
        </p:txBody>
      </p:sp>
    </p:spTree>
    <p:extLst>
      <p:ext uri="{BB962C8B-B14F-4D97-AF65-F5344CB8AC3E}">
        <p14:creationId xmlns:p14="http://schemas.microsoft.com/office/powerpoint/2010/main" val="167062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F03E2F32-B565-4040-8845-23C347C0BDDC}"/>
              </a:ext>
            </a:extLst>
          </p:cNvPr>
          <p:cNvPicPr>
            <a:picLocks noChangeAspect="1"/>
          </p:cNvPicPr>
          <p:nvPr/>
        </p:nvPicPr>
        <p:blipFill rotWithShape="1">
          <a:blip r:embed="rId2" cstate="screen">
            <a:alphaModFix amt="2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08DCB4B3-8DC2-48A3-A080-F66694BD4E3C}"/>
              </a:ext>
            </a:extLst>
          </p:cNvPr>
          <p:cNvSpPr>
            <a:spLocks noGrp="1"/>
          </p:cNvSpPr>
          <p:nvPr>
            <p:ph type="title"/>
          </p:nvPr>
        </p:nvSpPr>
        <p:spPr/>
        <p:txBody>
          <a:bodyPr>
            <a:normAutofit/>
          </a:bodyPr>
          <a:lstStyle/>
          <a:p>
            <a:r>
              <a:rPr lang="fr-CA" sz="3200" dirty="0"/>
              <a:t>Conclusion</a:t>
            </a:r>
            <a:endParaRPr lang="en-CA" sz="3200" dirty="0"/>
          </a:p>
        </p:txBody>
      </p:sp>
      <p:sp>
        <p:nvSpPr>
          <p:cNvPr id="4" name="Slide Number Placeholder 3">
            <a:extLst>
              <a:ext uri="{FF2B5EF4-FFF2-40B4-BE49-F238E27FC236}">
                <a16:creationId xmlns:a16="http://schemas.microsoft.com/office/drawing/2014/main" id="{E8D1D39B-BDBB-436F-BA9A-6B767A83373C}"/>
              </a:ext>
            </a:extLst>
          </p:cNvPr>
          <p:cNvSpPr>
            <a:spLocks noGrp="1"/>
          </p:cNvSpPr>
          <p:nvPr>
            <p:ph type="sldNum" sz="quarter" idx="4"/>
          </p:nvPr>
        </p:nvSpPr>
        <p:spPr/>
        <p:txBody>
          <a:bodyPr/>
          <a:lstStyle/>
          <a:p>
            <a:fld id="{B266F0CF-D303-475F-943A-730B13ED5BD8}" type="slidenum">
              <a:rPr lang="en-CA" smtClean="0"/>
              <a:t>15</a:t>
            </a:fld>
            <a:endParaRPr lang="en-CA" dirty="0"/>
          </a:p>
        </p:txBody>
      </p:sp>
      <p:sp>
        <p:nvSpPr>
          <p:cNvPr id="6" name="TextBox 5">
            <a:extLst>
              <a:ext uri="{FF2B5EF4-FFF2-40B4-BE49-F238E27FC236}">
                <a16:creationId xmlns:a16="http://schemas.microsoft.com/office/drawing/2014/main" id="{6FBDA207-D8B7-47D2-8E4A-3B055D95E2B7}"/>
              </a:ext>
            </a:extLst>
          </p:cNvPr>
          <p:cNvSpPr txBox="1"/>
          <p:nvPr/>
        </p:nvSpPr>
        <p:spPr>
          <a:xfrm>
            <a:off x="271006" y="1273563"/>
            <a:ext cx="7094556" cy="4247317"/>
          </a:xfrm>
          <a:prstGeom prst="rect">
            <a:avLst/>
          </a:prstGeom>
          <a:noFill/>
        </p:spPr>
        <p:txBody>
          <a:bodyPr wrap="square">
            <a:spAutoFit/>
          </a:bodyPr>
          <a:lstStyle/>
          <a:p>
            <a:pPr marL="342900" marR="0" lvl="0" indent="-342900">
              <a:spcBef>
                <a:spcPts val="0"/>
              </a:spcBef>
              <a:spcAft>
                <a:spcPts val="1200"/>
              </a:spcAft>
              <a:buFont typeface="Symbol" panose="05050102010706020507" pitchFamily="18" charset="2"/>
              <a:buChar char=""/>
            </a:pPr>
            <a:r>
              <a:rPr lang="fr-CA" sz="2000" dirty="0">
                <a:effectLst/>
                <a:latin typeface="Arial" panose="020B0604020202020204" pitchFamily="34" charset="0"/>
                <a:ea typeface="Times New Roman" panose="02020603050405020304" pitchFamily="18" charset="0"/>
              </a:rPr>
              <a:t>Nous nous appuierons les succès que nous avons connus </a:t>
            </a:r>
            <a:r>
              <a:rPr lang="fr-CA" sz="2000" dirty="0">
                <a:latin typeface="Arial" panose="020B0604020202020204" pitchFamily="34" charset="0"/>
                <a:ea typeface="Times New Roman" panose="02020603050405020304" pitchFamily="18" charset="0"/>
              </a:rPr>
              <a:t>tout au long de </a:t>
            </a:r>
            <a:r>
              <a:rPr lang="fr-CA" sz="2000" dirty="0">
                <a:effectLst/>
                <a:latin typeface="Arial" panose="020B0604020202020204" pitchFamily="34" charset="0"/>
                <a:ea typeface="Times New Roman" panose="02020603050405020304" pitchFamily="18" charset="0"/>
              </a:rPr>
              <a:t>la pandémie et transmettrons des communications opportunes de diverses manières avec les </a:t>
            </a:r>
            <a:r>
              <a:rPr lang="fr-CA" sz="2000" dirty="0">
                <a:latin typeface="Arial" panose="020B0604020202020204" pitchFamily="34" charset="0"/>
                <a:ea typeface="Times New Roman" panose="02020603050405020304" pitchFamily="18" charset="0"/>
              </a:rPr>
              <a:t>ministères et agences</a:t>
            </a:r>
            <a:r>
              <a:rPr lang="fr-CA" sz="2000" dirty="0">
                <a:effectLst/>
                <a:latin typeface="Arial" panose="020B0604020202020204" pitchFamily="34" charset="0"/>
                <a:ea typeface="Times New Roman" panose="02020603050405020304" pitchFamily="18" charset="0"/>
              </a:rPr>
              <a:t>, ainsi qu’avec les employés de SPAC.</a:t>
            </a:r>
          </a:p>
          <a:p>
            <a:pPr marL="342900" marR="0" lvl="0" indent="-342900">
              <a:spcBef>
                <a:spcPts val="0"/>
              </a:spcBef>
              <a:spcAft>
                <a:spcPts val="1200"/>
              </a:spcAft>
              <a:buFont typeface="Symbol" panose="05050102010706020507" pitchFamily="18" charset="2"/>
              <a:buChar char=""/>
            </a:pPr>
            <a:r>
              <a:rPr lang="fr-CA" sz="2000" dirty="0">
                <a:effectLst/>
                <a:latin typeface="Arial" panose="020B0604020202020204" pitchFamily="34" charset="0"/>
                <a:ea typeface="Calibri" panose="020F0502020204030204" pitchFamily="34" charset="0"/>
              </a:rPr>
              <a:t>Nous transmettrons les leçons tirées des initiatives et des projets pilotes de SPAC sur le milieu de travail hybride.</a:t>
            </a:r>
            <a:endParaRPr lang="fr-CA" sz="2000" dirty="0">
              <a:latin typeface="Arial" panose="020B060402020202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fr-CA" sz="2000" dirty="0">
                <a:effectLst/>
                <a:latin typeface="Arial" panose="020B0604020202020204" pitchFamily="34" charset="0"/>
                <a:ea typeface="Calibri" panose="020F0502020204030204" pitchFamily="34" charset="0"/>
              </a:rPr>
              <a:t>Nous maintiendrons </a:t>
            </a:r>
            <a:r>
              <a:rPr lang="fr-CA" sz="2000" dirty="0">
                <a:latin typeface="Arial" panose="020B0604020202020204" pitchFamily="34" charset="0"/>
                <a:ea typeface="Calibri" panose="020F0502020204030204" pitchFamily="34" charset="0"/>
              </a:rPr>
              <a:t>des communications </a:t>
            </a:r>
            <a:r>
              <a:rPr lang="fr-CA" sz="2000" dirty="0">
                <a:effectLst/>
                <a:latin typeface="Arial" panose="020B0604020202020204" pitchFamily="34" charset="0"/>
                <a:ea typeface="Calibri" panose="020F0502020204030204" pitchFamily="34" charset="0"/>
              </a:rPr>
              <a:t>bidirectionnelles précises, claires et constantes avec nos clients des ministères et agences. </a:t>
            </a:r>
          </a:p>
          <a:p>
            <a:pPr marL="342900" marR="0" lvl="0" indent="-342900">
              <a:spcBef>
                <a:spcPts val="0"/>
              </a:spcBef>
              <a:spcAft>
                <a:spcPts val="1200"/>
              </a:spcAft>
              <a:buFont typeface="Symbol" panose="05050102010706020507" pitchFamily="18" charset="2"/>
              <a:buChar char=""/>
            </a:pPr>
            <a:r>
              <a:rPr lang="fr-CA" sz="2000" dirty="0">
                <a:effectLst/>
                <a:latin typeface="Arial" panose="020B0604020202020204" pitchFamily="34" charset="0"/>
                <a:ea typeface="Calibri" panose="020F0502020204030204" pitchFamily="34" charset="0"/>
              </a:rPr>
              <a:t>Nous continuerons </a:t>
            </a:r>
            <a:r>
              <a:rPr lang="fr-CA" sz="2000" dirty="0">
                <a:latin typeface="Arial" panose="020B0604020202020204" pitchFamily="34" charset="0"/>
                <a:ea typeface="Calibri" panose="020F0502020204030204" pitchFamily="34" charset="0"/>
              </a:rPr>
              <a:t>de progresser </a:t>
            </a:r>
            <a:r>
              <a:rPr lang="fr-CA" sz="2000" dirty="0">
                <a:effectLst/>
                <a:latin typeface="Arial" panose="020B0604020202020204" pitchFamily="34" charset="0"/>
                <a:ea typeface="Calibri" panose="020F0502020204030204" pitchFamily="34" charset="0"/>
              </a:rPr>
              <a:t>et d’appuyer la transition graduelle vers de nouvelles façons de travailler. </a:t>
            </a:r>
            <a:endParaRPr lang="fr-CA" sz="2000" dirty="0">
              <a:effectLst/>
              <a:latin typeface="Times New Roman" panose="02020603050405020304" pitchFamily="18" charset="0"/>
              <a:ea typeface="Times New Roman" panose="02020603050405020304" pitchFamily="18" charset="0"/>
            </a:endParaRPr>
          </a:p>
        </p:txBody>
      </p:sp>
      <p:pic>
        <p:nvPicPr>
          <p:cNvPr id="5" name="Picture 4" descr="A picture containing building, dome, window&#10;&#10;Description automatically generated">
            <a:extLst>
              <a:ext uri="{FF2B5EF4-FFF2-40B4-BE49-F238E27FC236}">
                <a16:creationId xmlns:a16="http://schemas.microsoft.com/office/drawing/2014/main" id="{541DB029-736A-4EA4-8305-BEDB9B7FBC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98189" y="1005249"/>
            <a:ext cx="4536635" cy="5380130"/>
          </a:xfrm>
          <a:prstGeom prst="rect">
            <a:avLst/>
          </a:prstGeom>
        </p:spPr>
      </p:pic>
    </p:spTree>
    <p:extLst>
      <p:ext uri="{BB962C8B-B14F-4D97-AF65-F5344CB8AC3E}">
        <p14:creationId xmlns:p14="http://schemas.microsoft.com/office/powerpoint/2010/main" val="198022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outdoor, hand&#10;&#10;Description automatically generated">
            <a:extLst>
              <a:ext uri="{FF2B5EF4-FFF2-40B4-BE49-F238E27FC236}">
                <a16:creationId xmlns:a16="http://schemas.microsoft.com/office/drawing/2014/main" id="{FE455534-DF37-486F-927E-6588861288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65200"/>
            <a:ext cx="12192000" cy="5377543"/>
          </a:xfrm>
          <a:prstGeom prst="rect">
            <a:avLst/>
          </a:prstGeom>
        </p:spPr>
      </p:pic>
      <p:sp>
        <p:nvSpPr>
          <p:cNvPr id="2" name="Title 1">
            <a:extLst>
              <a:ext uri="{FF2B5EF4-FFF2-40B4-BE49-F238E27FC236}">
                <a16:creationId xmlns:a16="http://schemas.microsoft.com/office/drawing/2014/main" id="{CC383EEB-B10D-4B83-B706-179786167292}"/>
              </a:ext>
            </a:extLst>
          </p:cNvPr>
          <p:cNvSpPr>
            <a:spLocks noGrp="1"/>
          </p:cNvSpPr>
          <p:nvPr>
            <p:ph type="title"/>
          </p:nvPr>
        </p:nvSpPr>
        <p:spPr/>
        <p:txBody>
          <a:bodyPr>
            <a:normAutofit/>
          </a:bodyPr>
          <a:lstStyle/>
          <a:p>
            <a:r>
              <a:rPr lang="fr-CA" sz="3200"/>
              <a:t>Des questions?</a:t>
            </a:r>
          </a:p>
        </p:txBody>
      </p:sp>
      <p:sp>
        <p:nvSpPr>
          <p:cNvPr id="4" name="Slide Number Placeholder 3">
            <a:extLst>
              <a:ext uri="{FF2B5EF4-FFF2-40B4-BE49-F238E27FC236}">
                <a16:creationId xmlns:a16="http://schemas.microsoft.com/office/drawing/2014/main" id="{7E4FE918-147C-4EF6-B0DE-AE9E49BCBDF8}"/>
              </a:ext>
            </a:extLst>
          </p:cNvPr>
          <p:cNvSpPr>
            <a:spLocks noGrp="1"/>
          </p:cNvSpPr>
          <p:nvPr>
            <p:ph type="sldNum" sz="quarter" idx="4"/>
          </p:nvPr>
        </p:nvSpPr>
        <p:spPr/>
        <p:txBody>
          <a:bodyPr/>
          <a:lstStyle/>
          <a:p>
            <a:fld id="{B266F0CF-D303-475F-943A-730B13ED5BD8}" type="slidenum">
              <a:rPr lang="en-CA" smtClean="0"/>
              <a:t>16</a:t>
            </a:fld>
            <a:endParaRPr lang="en-CA" dirty="0"/>
          </a:p>
        </p:txBody>
      </p:sp>
      <p:pic>
        <p:nvPicPr>
          <p:cNvPr id="8" name="Picture 7" descr="A picture containing diagram&#10;&#10;Description automatically generated">
            <a:extLst>
              <a:ext uri="{FF2B5EF4-FFF2-40B4-BE49-F238E27FC236}">
                <a16:creationId xmlns:a16="http://schemas.microsoft.com/office/drawing/2014/main" id="{6D7D6FB0-E56C-49AB-9112-91C1AE5BE50F}"/>
              </a:ext>
            </a:extLst>
          </p:cNvPr>
          <p:cNvPicPr>
            <a:picLocks noChangeAspect="1"/>
          </p:cNvPicPr>
          <p:nvPr/>
        </p:nvPicPr>
        <p:blipFill rotWithShape="1">
          <a:blip r:embed="rId3" cstate="screen">
            <a:alphaModFix amt="15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236928"/>
            <a:ext cx="12191999" cy="3239020"/>
          </a:xfrm>
          <a:prstGeom prst="rect">
            <a:avLst/>
          </a:prstGeom>
        </p:spPr>
      </p:pic>
      <p:sp>
        <p:nvSpPr>
          <p:cNvPr id="7" name="TextBox 5">
            <a:extLst>
              <a:ext uri="{FF2B5EF4-FFF2-40B4-BE49-F238E27FC236}">
                <a16:creationId xmlns:a16="http://schemas.microsoft.com/office/drawing/2014/main" id="{3717B7DE-C3A3-40E2-8CFA-C26B846164CC}"/>
              </a:ext>
            </a:extLst>
          </p:cNvPr>
          <p:cNvSpPr txBox="1"/>
          <p:nvPr/>
        </p:nvSpPr>
        <p:spPr>
          <a:xfrm>
            <a:off x="271006" y="1273563"/>
            <a:ext cx="9886982" cy="523220"/>
          </a:xfrm>
          <a:prstGeom prst="rect">
            <a:avLst/>
          </a:prstGeom>
          <a:noFill/>
        </p:spPr>
        <p:txBody>
          <a:bodyPr wrap="square">
            <a:spAutoFit/>
          </a:bodyPr>
          <a:lstStyle/>
          <a:p>
            <a:pPr marR="0" lvl="0">
              <a:spcBef>
                <a:spcPts val="0"/>
              </a:spcBef>
              <a:spcAft>
                <a:spcPts val="1200"/>
              </a:spcAft>
            </a:pPr>
            <a:r>
              <a:rPr lang="fr-CA" sz="2800" b="1" dirty="0">
                <a:solidFill>
                  <a:srgbClr val="FFFFFF"/>
                </a:solidFill>
                <a:effectLst/>
                <a:latin typeface="Arial" panose="020B0604020202020204" pitchFamily="34" charset="0"/>
                <a:ea typeface="Times New Roman" panose="02020603050405020304" pitchFamily="18" charset="0"/>
              </a:rPr>
              <a:t>Merci ! </a:t>
            </a:r>
            <a:endParaRPr lang="fr-CA" sz="2800" b="1" dirty="0">
              <a:solidFill>
                <a:srgbClr val="FFFF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196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CFB47D6B-1F49-487E-96FB-3AB28DB48F5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9D70A5F0-BD49-4A04-A78D-0948AC269636}"/>
              </a:ext>
            </a:extLst>
          </p:cNvPr>
          <p:cNvSpPr>
            <a:spLocks noGrp="1"/>
          </p:cNvSpPr>
          <p:nvPr>
            <p:ph type="title"/>
          </p:nvPr>
        </p:nvSpPr>
        <p:spPr/>
        <p:txBody>
          <a:bodyPr/>
          <a:lstStyle/>
          <a:p>
            <a:r>
              <a:rPr lang="fr-CA" sz="3200"/>
              <a:t>Bienvenue</a:t>
            </a:r>
            <a:endParaRPr lang="fr-CA"/>
          </a:p>
        </p:txBody>
      </p:sp>
      <p:sp>
        <p:nvSpPr>
          <p:cNvPr id="4" name="Slide Number Placeholder 3">
            <a:extLst>
              <a:ext uri="{FF2B5EF4-FFF2-40B4-BE49-F238E27FC236}">
                <a16:creationId xmlns:a16="http://schemas.microsoft.com/office/drawing/2014/main" id="{A026729E-3F1E-4A53-8528-68CBD0DFCC9B}"/>
              </a:ext>
            </a:extLst>
          </p:cNvPr>
          <p:cNvSpPr>
            <a:spLocks noGrp="1"/>
          </p:cNvSpPr>
          <p:nvPr>
            <p:ph type="sldNum" sz="quarter" idx="4"/>
          </p:nvPr>
        </p:nvSpPr>
        <p:spPr>
          <a:xfrm>
            <a:off x="11213041" y="6492241"/>
            <a:ext cx="491279" cy="197985"/>
          </a:xfrm>
        </p:spPr>
        <p:txBody>
          <a:bodyPr/>
          <a:lstStyle/>
          <a:p>
            <a:fld id="{B266F0CF-D303-475F-943A-730B13ED5BD8}" type="slidenum">
              <a:rPr lang="en-CA" smtClean="0"/>
              <a:t>2</a:t>
            </a:fld>
            <a:endParaRPr lang="en-CA" dirty="0"/>
          </a:p>
        </p:txBody>
      </p:sp>
      <p:sp>
        <p:nvSpPr>
          <p:cNvPr id="14" name="TextBox 13">
            <a:extLst>
              <a:ext uri="{FF2B5EF4-FFF2-40B4-BE49-F238E27FC236}">
                <a16:creationId xmlns:a16="http://schemas.microsoft.com/office/drawing/2014/main" id="{46ADAAC3-2653-481C-9C41-1199F6048979}"/>
              </a:ext>
            </a:extLst>
          </p:cNvPr>
          <p:cNvSpPr txBox="1"/>
          <p:nvPr/>
        </p:nvSpPr>
        <p:spPr>
          <a:xfrm>
            <a:off x="6526305" y="4316434"/>
            <a:ext cx="4524937" cy="1569660"/>
          </a:xfrm>
          <a:prstGeom prst="rect">
            <a:avLst/>
          </a:prstGeom>
          <a:noFill/>
        </p:spPr>
        <p:txBody>
          <a:bodyPr wrap="square">
            <a:spAutoFit/>
          </a:bodyPr>
          <a:lstStyle/>
          <a:p>
            <a:r>
              <a:rPr lang="en-CA" sz="2400" b="1" dirty="0" err="1">
                <a:solidFill>
                  <a:schemeClr val="bg1">
                    <a:lumMod val="10000"/>
                  </a:schemeClr>
                </a:solidFill>
              </a:rPr>
              <a:t>Stéphan</a:t>
            </a:r>
            <a:r>
              <a:rPr lang="en-CA" sz="2400" b="1" dirty="0">
                <a:solidFill>
                  <a:schemeClr val="bg1">
                    <a:lumMod val="10000"/>
                  </a:schemeClr>
                </a:solidFill>
              </a:rPr>
              <a:t> D</a:t>
            </a:r>
            <a:r>
              <a:rPr lang="fr-CA" sz="2400" b="1" dirty="0" err="1">
                <a:solidFill>
                  <a:schemeClr val="bg1">
                    <a:lumMod val="10000"/>
                  </a:schemeClr>
                </a:solidFill>
              </a:rPr>
              <a:t>éry</a:t>
            </a:r>
            <a:endParaRPr lang="fr-CA" sz="2400" b="1" dirty="0">
              <a:solidFill>
                <a:schemeClr val="bg1">
                  <a:lumMod val="10000"/>
                </a:schemeClr>
              </a:solidFill>
            </a:endParaRPr>
          </a:p>
          <a:p>
            <a:endParaRPr lang="fr-CA" sz="600" b="1" dirty="0">
              <a:solidFill>
                <a:srgbClr val="003B5C"/>
              </a:solidFill>
            </a:endParaRPr>
          </a:p>
          <a:p>
            <a:pPr>
              <a:buClr>
                <a:srgbClr val="4B4F54"/>
              </a:buClr>
            </a:pPr>
            <a:r>
              <a:rPr lang="fr-CA" sz="1600" b="1" dirty="0">
                <a:solidFill>
                  <a:schemeClr val="bg1">
                    <a:lumMod val="10000"/>
                  </a:schemeClr>
                </a:solidFill>
              </a:rPr>
              <a:t>Sous-ministre adjoint </a:t>
            </a:r>
          </a:p>
          <a:p>
            <a:pPr>
              <a:buClr>
                <a:srgbClr val="4B4F54"/>
              </a:buClr>
            </a:pPr>
            <a:r>
              <a:rPr lang="fr-CA" sz="1600" dirty="0">
                <a:solidFill>
                  <a:srgbClr val="4B4F54"/>
                </a:solidFill>
              </a:rPr>
              <a:t>Services immobiliers </a:t>
            </a:r>
          </a:p>
          <a:p>
            <a:pPr>
              <a:buClr>
                <a:srgbClr val="4B4F54"/>
              </a:buClr>
            </a:pPr>
            <a:r>
              <a:rPr lang="fr-CA" sz="1600" dirty="0">
                <a:solidFill>
                  <a:srgbClr val="4B4F54"/>
                </a:solidFill>
              </a:rPr>
              <a:t>Services publics et Approvisionnement Canada</a:t>
            </a:r>
            <a:r>
              <a:rPr lang="en-CA" sz="1600" dirty="0">
                <a:solidFill>
                  <a:srgbClr val="4B4F54"/>
                </a:solidFill>
              </a:rPr>
              <a:t> </a:t>
            </a:r>
            <a:r>
              <a:rPr lang="fr-CA" sz="1600" dirty="0">
                <a:solidFill>
                  <a:srgbClr val="4B4F54"/>
                </a:solidFill>
              </a:rPr>
              <a:t>Gouvernement du Canada</a:t>
            </a:r>
            <a:endParaRPr lang="en-CA" sz="1600" dirty="0">
              <a:solidFill>
                <a:srgbClr val="4B4F54"/>
              </a:solidFill>
            </a:endParaRPr>
          </a:p>
          <a:p>
            <a:pPr>
              <a:buClr>
                <a:srgbClr val="4B4F54"/>
              </a:buClr>
            </a:pPr>
            <a:endParaRPr lang="fr-CA" sz="200" dirty="0">
              <a:solidFill>
                <a:srgbClr val="4B4F54"/>
              </a:solidFill>
            </a:endParaRPr>
          </a:p>
        </p:txBody>
      </p:sp>
      <p:pic>
        <p:nvPicPr>
          <p:cNvPr id="15" name="Picture 14" descr="A picture containing person, person, suit, wearing&#10;&#10;Description automatically generated">
            <a:extLst>
              <a:ext uri="{FF2B5EF4-FFF2-40B4-BE49-F238E27FC236}">
                <a16:creationId xmlns:a16="http://schemas.microsoft.com/office/drawing/2014/main" id="{08907B66-ABEC-4A8C-BACF-73EAE8707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305" y="1223682"/>
            <a:ext cx="2617461" cy="2617461"/>
          </a:xfrm>
          <a:prstGeom prst="ellipse">
            <a:avLst/>
          </a:prstGeom>
          <a:ln w="76200" cap="rnd">
            <a:solidFill>
              <a:srgbClr val="003B5C"/>
            </a:solidFill>
          </a:ln>
          <a:effectLst>
            <a:outerShdw blurRad="3810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482AEC18-F4C4-4F3D-8922-EB6DC80B56C5}"/>
              </a:ext>
            </a:extLst>
          </p:cNvPr>
          <p:cNvSpPr txBox="1"/>
          <p:nvPr/>
        </p:nvSpPr>
        <p:spPr>
          <a:xfrm>
            <a:off x="1140758" y="4316434"/>
            <a:ext cx="4524937" cy="1323439"/>
          </a:xfrm>
          <a:prstGeom prst="rect">
            <a:avLst/>
          </a:prstGeom>
          <a:noFill/>
        </p:spPr>
        <p:txBody>
          <a:bodyPr wrap="square">
            <a:spAutoFit/>
          </a:bodyPr>
          <a:lstStyle/>
          <a:p>
            <a:r>
              <a:rPr lang="en-CA" sz="2400" b="1" dirty="0">
                <a:solidFill>
                  <a:schemeClr val="bg1">
                    <a:lumMod val="10000"/>
                  </a:schemeClr>
                </a:solidFill>
              </a:rPr>
              <a:t>Paul Thompson</a:t>
            </a:r>
            <a:endParaRPr lang="fr-CA" sz="2400" b="1" dirty="0">
              <a:solidFill>
                <a:schemeClr val="bg1">
                  <a:lumMod val="10000"/>
                </a:schemeClr>
              </a:solidFill>
            </a:endParaRPr>
          </a:p>
          <a:p>
            <a:endParaRPr lang="fr-CA" sz="600" b="1" dirty="0">
              <a:solidFill>
                <a:srgbClr val="003B5C"/>
              </a:solidFill>
            </a:endParaRPr>
          </a:p>
          <a:p>
            <a:pPr>
              <a:buClr>
                <a:srgbClr val="4B4F54"/>
              </a:buClr>
            </a:pPr>
            <a:r>
              <a:rPr lang="fr-CA" sz="1600" b="1" dirty="0">
                <a:solidFill>
                  <a:schemeClr val="bg1">
                    <a:lumMod val="10000"/>
                  </a:schemeClr>
                </a:solidFill>
              </a:rPr>
              <a:t>Sous-ministre</a:t>
            </a:r>
          </a:p>
          <a:p>
            <a:pPr>
              <a:buClr>
                <a:srgbClr val="4B4F54"/>
              </a:buClr>
            </a:pPr>
            <a:r>
              <a:rPr lang="fr-CA" sz="1600" dirty="0">
                <a:solidFill>
                  <a:srgbClr val="4B4F54"/>
                </a:solidFill>
              </a:rPr>
              <a:t>Services publics et Approvisionnement Canada</a:t>
            </a:r>
            <a:r>
              <a:rPr lang="en-CA" sz="1600" dirty="0">
                <a:solidFill>
                  <a:srgbClr val="4B4F54"/>
                </a:solidFill>
              </a:rPr>
              <a:t> </a:t>
            </a:r>
            <a:r>
              <a:rPr lang="fr-CA" sz="1600" dirty="0">
                <a:solidFill>
                  <a:srgbClr val="4B4F54"/>
                </a:solidFill>
              </a:rPr>
              <a:t>Gouvernement du Canada</a:t>
            </a:r>
            <a:endParaRPr lang="en-CA" sz="1600" dirty="0">
              <a:solidFill>
                <a:srgbClr val="4B4F54"/>
              </a:solidFill>
            </a:endParaRPr>
          </a:p>
          <a:p>
            <a:pPr>
              <a:buClr>
                <a:srgbClr val="4B4F54"/>
              </a:buClr>
            </a:pPr>
            <a:endParaRPr lang="fr-CA" sz="200" dirty="0">
              <a:solidFill>
                <a:srgbClr val="4B4F54"/>
              </a:solidFill>
            </a:endParaRPr>
          </a:p>
        </p:txBody>
      </p:sp>
      <p:pic>
        <p:nvPicPr>
          <p:cNvPr id="17" name="Picture 16">
            <a:extLst>
              <a:ext uri="{FF2B5EF4-FFF2-40B4-BE49-F238E27FC236}">
                <a16:creationId xmlns:a16="http://schemas.microsoft.com/office/drawing/2014/main" id="{5EADDA61-BEAA-4841-8BC7-7BD3B64D8295}"/>
              </a:ext>
            </a:extLst>
          </p:cNvPr>
          <p:cNvPicPr>
            <a:picLocks noChangeAspect="1"/>
          </p:cNvPicPr>
          <p:nvPr/>
        </p:nvPicPr>
        <p:blipFill rotWithShape="1">
          <a:blip r:embed="rId5">
            <a:extLst>
              <a:ext uri="{28A0092B-C50C-407E-A947-70E740481C1C}">
                <a14:useLocalDpi xmlns:a14="http://schemas.microsoft.com/office/drawing/2010/main" val="0"/>
              </a:ext>
            </a:extLst>
          </a:blip>
          <a:srcRect t="142" b="33105"/>
          <a:stretch/>
        </p:blipFill>
        <p:spPr>
          <a:xfrm>
            <a:off x="1140758" y="1223682"/>
            <a:ext cx="2617461" cy="2617461"/>
          </a:xfrm>
          <a:prstGeom prst="ellipse">
            <a:avLst/>
          </a:prstGeom>
          <a:ln w="76200" cap="rnd">
            <a:solidFill>
              <a:srgbClr val="003B5C"/>
            </a:solidFill>
          </a:ln>
          <a:effectLst>
            <a:outerShdw blurRad="3810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462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CFB47D6B-1F49-487E-96FB-3AB28DB48F5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9D70A5F0-BD49-4A04-A78D-0948AC269636}"/>
              </a:ext>
            </a:extLst>
          </p:cNvPr>
          <p:cNvSpPr>
            <a:spLocks noGrp="1"/>
          </p:cNvSpPr>
          <p:nvPr>
            <p:ph type="title"/>
          </p:nvPr>
        </p:nvSpPr>
        <p:spPr/>
        <p:txBody>
          <a:bodyPr/>
          <a:lstStyle/>
          <a:p>
            <a:r>
              <a:rPr lang="fr-CA" sz="3200"/>
              <a:t>Ordre du jour</a:t>
            </a:r>
            <a:endParaRPr lang="fr-CA"/>
          </a:p>
        </p:txBody>
      </p:sp>
      <p:sp>
        <p:nvSpPr>
          <p:cNvPr id="4" name="Slide Number Placeholder 3">
            <a:extLst>
              <a:ext uri="{FF2B5EF4-FFF2-40B4-BE49-F238E27FC236}">
                <a16:creationId xmlns:a16="http://schemas.microsoft.com/office/drawing/2014/main" id="{A026729E-3F1E-4A53-8528-68CBD0DFCC9B}"/>
              </a:ext>
            </a:extLst>
          </p:cNvPr>
          <p:cNvSpPr>
            <a:spLocks noGrp="1"/>
          </p:cNvSpPr>
          <p:nvPr>
            <p:ph type="sldNum" sz="quarter" idx="4"/>
          </p:nvPr>
        </p:nvSpPr>
        <p:spPr>
          <a:xfrm>
            <a:off x="11213041" y="6492241"/>
            <a:ext cx="491279" cy="197985"/>
          </a:xfrm>
        </p:spPr>
        <p:txBody>
          <a:bodyPr/>
          <a:lstStyle/>
          <a:p>
            <a:fld id="{B266F0CF-D303-475F-943A-730B13ED5BD8}" type="slidenum">
              <a:rPr lang="en-CA" smtClean="0"/>
              <a:t>3</a:t>
            </a:fld>
            <a:endParaRPr lang="en-CA" dirty="0"/>
          </a:p>
        </p:txBody>
      </p:sp>
      <p:pic>
        <p:nvPicPr>
          <p:cNvPr id="6" name="Picture 5" descr="A picture containing case, accessory&#10;&#10;Description automatically generated">
            <a:extLst>
              <a:ext uri="{FF2B5EF4-FFF2-40B4-BE49-F238E27FC236}">
                <a16:creationId xmlns:a16="http://schemas.microsoft.com/office/drawing/2014/main" id="{0EB63C51-C7AA-451A-978A-6204CE2669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2787" y="1273563"/>
            <a:ext cx="7767055" cy="4591458"/>
          </a:xfrm>
          <a:prstGeom prst="rect">
            <a:avLst/>
          </a:prstGeom>
        </p:spPr>
      </p:pic>
      <p:sp>
        <p:nvSpPr>
          <p:cNvPr id="10" name="TextBox 9">
            <a:extLst>
              <a:ext uri="{FF2B5EF4-FFF2-40B4-BE49-F238E27FC236}">
                <a16:creationId xmlns:a16="http://schemas.microsoft.com/office/drawing/2014/main" id="{12D694BB-759B-4886-AAFA-5BCC7E83AC16}"/>
              </a:ext>
            </a:extLst>
          </p:cNvPr>
          <p:cNvSpPr txBox="1"/>
          <p:nvPr/>
        </p:nvSpPr>
        <p:spPr>
          <a:xfrm>
            <a:off x="192157" y="1273563"/>
            <a:ext cx="4040630" cy="5124480"/>
          </a:xfrm>
          <a:prstGeom prst="rect">
            <a:avLst/>
          </a:prstGeom>
          <a:noFill/>
        </p:spPr>
        <p:txBody>
          <a:bodyPr wrap="square">
            <a:spAutoFit/>
          </a:bodyPr>
          <a:lstStyle/>
          <a:p>
            <a:pPr>
              <a:spcAft>
                <a:spcPts val="1200"/>
              </a:spcAft>
            </a:pPr>
            <a:r>
              <a:rPr lang="fr-CA" sz="2000" b="1" dirty="0">
                <a:effectLst/>
                <a:latin typeface="+mj-lt"/>
              </a:rPr>
              <a:t>Un environnement mondial en évolution</a:t>
            </a:r>
          </a:p>
          <a:p>
            <a:r>
              <a:rPr lang="fr-CA" sz="2000" b="1" dirty="0">
                <a:effectLst/>
                <a:latin typeface="+mj-lt"/>
              </a:rPr>
              <a:t>Le modèle hybride </a:t>
            </a:r>
          </a:p>
          <a:p>
            <a:endParaRPr lang="fr-CA" sz="600" b="1" dirty="0">
              <a:effectLst/>
              <a:latin typeface="+mj-lt"/>
            </a:endParaRPr>
          </a:p>
          <a:p>
            <a:pPr marL="800100" lvl="1" indent="-342900">
              <a:buFont typeface="Arial" panose="020B0604020202020204" pitchFamily="34" charset="0"/>
              <a:buChar char="•"/>
            </a:pPr>
            <a:r>
              <a:rPr lang="fr-CA" sz="2000" dirty="0">
                <a:effectLst/>
                <a:latin typeface="+mj-lt"/>
              </a:rPr>
              <a:t>Milieu de travail GC</a:t>
            </a:r>
          </a:p>
          <a:p>
            <a:pPr marL="800100" lvl="1" indent="-342900">
              <a:buFont typeface="Arial" panose="020B0604020202020204" pitchFamily="34" charset="0"/>
              <a:buChar char="•"/>
            </a:pPr>
            <a:r>
              <a:rPr lang="fr-CA" sz="2000" dirty="0">
                <a:effectLst/>
                <a:latin typeface="+mj-lt"/>
              </a:rPr>
              <a:t>Plan à long terme des locaux à bureaux</a:t>
            </a:r>
          </a:p>
          <a:p>
            <a:pPr marL="800100" lvl="1" indent="-342900">
              <a:buFont typeface="Arial" panose="020B0604020202020204" pitchFamily="34" charset="0"/>
              <a:buChar char="•"/>
            </a:pPr>
            <a:r>
              <a:rPr lang="fr-CA" sz="2000" dirty="0">
                <a:effectLst/>
                <a:latin typeface="+mj-lt"/>
              </a:rPr>
              <a:t>Modèle en étoile</a:t>
            </a:r>
          </a:p>
          <a:p>
            <a:endParaRPr lang="fr-CA" sz="2000" b="1" dirty="0">
              <a:latin typeface="+mj-lt"/>
            </a:endParaRPr>
          </a:p>
          <a:p>
            <a:r>
              <a:rPr lang="fr-CA" sz="2000" b="1" dirty="0">
                <a:latin typeface="+mj-lt"/>
              </a:rPr>
              <a:t>Harmoniser </a:t>
            </a:r>
            <a:r>
              <a:rPr lang="fr-CA" sz="2000" b="1" dirty="0">
                <a:effectLst/>
                <a:latin typeface="+mj-lt"/>
              </a:rPr>
              <a:t>le modèle hybride </a:t>
            </a:r>
            <a:r>
              <a:rPr lang="fr-CA" sz="2000" b="1" dirty="0">
                <a:latin typeface="+mj-lt"/>
              </a:rPr>
              <a:t>avec le</a:t>
            </a:r>
            <a:r>
              <a:rPr lang="fr-CA" sz="2000" b="1" dirty="0">
                <a:effectLst/>
                <a:latin typeface="+mj-lt"/>
              </a:rPr>
              <a:t>s priorités du gouvernement</a:t>
            </a:r>
          </a:p>
          <a:p>
            <a:endParaRPr lang="fr-CA" sz="600" b="1" dirty="0">
              <a:effectLst/>
              <a:latin typeface="+mj-lt"/>
            </a:endParaRPr>
          </a:p>
          <a:p>
            <a:pPr marL="800100" lvl="1" indent="-342900">
              <a:buFont typeface="Arial" panose="020B0604020202020204" pitchFamily="34" charset="0"/>
              <a:buChar char="•"/>
            </a:pPr>
            <a:r>
              <a:rPr lang="fr-CA" sz="2000" dirty="0">
                <a:effectLst/>
                <a:latin typeface="+mj-lt"/>
              </a:rPr>
              <a:t>Écologisation</a:t>
            </a:r>
          </a:p>
          <a:p>
            <a:pPr marL="800100" lvl="1" indent="-342900">
              <a:buFont typeface="Arial" panose="020B0604020202020204" pitchFamily="34" charset="0"/>
              <a:buChar char="•"/>
            </a:pPr>
            <a:r>
              <a:rPr lang="fr-CA" sz="2000" dirty="0">
                <a:effectLst/>
                <a:latin typeface="+mj-lt"/>
              </a:rPr>
              <a:t>Accessibilité</a:t>
            </a:r>
          </a:p>
          <a:p>
            <a:pPr marL="800100" lvl="1" indent="-342900">
              <a:spcAft>
                <a:spcPts val="600"/>
              </a:spcAft>
              <a:buFont typeface="Arial" panose="020B0604020202020204" pitchFamily="34" charset="0"/>
              <a:buChar char="•"/>
            </a:pPr>
            <a:r>
              <a:rPr lang="fr-CA" sz="2000" dirty="0">
                <a:effectLst/>
                <a:latin typeface="+mj-lt"/>
              </a:rPr>
              <a:t>Réconciliation</a:t>
            </a:r>
          </a:p>
          <a:p>
            <a:r>
              <a:rPr lang="fr-CA" sz="2000" b="1" dirty="0">
                <a:effectLst/>
                <a:latin typeface="+mj-lt"/>
              </a:rPr>
              <a:t>Questions </a:t>
            </a:r>
            <a:endParaRPr lang="fr-CA" sz="2000" b="1" dirty="0">
              <a:latin typeface="+mj-lt"/>
            </a:endParaRPr>
          </a:p>
        </p:txBody>
      </p:sp>
    </p:spTree>
    <p:extLst>
      <p:ext uri="{BB962C8B-B14F-4D97-AF65-F5344CB8AC3E}">
        <p14:creationId xmlns:p14="http://schemas.microsoft.com/office/powerpoint/2010/main" val="46006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CFB47D6B-1F49-487E-96FB-3AB28DB48F5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9D70A5F0-BD49-4A04-A78D-0948AC269636}"/>
              </a:ext>
            </a:extLst>
          </p:cNvPr>
          <p:cNvSpPr>
            <a:spLocks noGrp="1"/>
          </p:cNvSpPr>
          <p:nvPr>
            <p:ph type="title"/>
          </p:nvPr>
        </p:nvSpPr>
        <p:spPr/>
        <p:txBody>
          <a:bodyPr/>
          <a:lstStyle/>
          <a:p>
            <a:r>
              <a:rPr lang="fr-CA" sz="3200"/>
              <a:t>Un environnement mondial en évolution</a:t>
            </a:r>
            <a:endParaRPr lang="fr-CA"/>
          </a:p>
        </p:txBody>
      </p:sp>
      <p:sp>
        <p:nvSpPr>
          <p:cNvPr id="4" name="Slide Number Placeholder 3">
            <a:extLst>
              <a:ext uri="{FF2B5EF4-FFF2-40B4-BE49-F238E27FC236}">
                <a16:creationId xmlns:a16="http://schemas.microsoft.com/office/drawing/2014/main" id="{A026729E-3F1E-4A53-8528-68CBD0DFCC9B}"/>
              </a:ext>
            </a:extLst>
          </p:cNvPr>
          <p:cNvSpPr>
            <a:spLocks noGrp="1"/>
          </p:cNvSpPr>
          <p:nvPr>
            <p:ph type="sldNum" sz="quarter" idx="4"/>
          </p:nvPr>
        </p:nvSpPr>
        <p:spPr>
          <a:xfrm>
            <a:off x="11213041" y="6492241"/>
            <a:ext cx="491279" cy="197985"/>
          </a:xfrm>
        </p:spPr>
        <p:txBody>
          <a:bodyPr/>
          <a:lstStyle/>
          <a:p>
            <a:fld id="{B266F0CF-D303-475F-943A-730B13ED5BD8}" type="slidenum">
              <a:rPr lang="en-CA" smtClean="0"/>
              <a:t>4</a:t>
            </a:fld>
            <a:endParaRPr lang="en-CA" dirty="0"/>
          </a:p>
        </p:txBody>
      </p:sp>
      <p:pic>
        <p:nvPicPr>
          <p:cNvPr id="5" name="Picture 4" descr="A picture containing person, hand&#10;&#10;Description automatically generated">
            <a:extLst>
              <a:ext uri="{FF2B5EF4-FFF2-40B4-BE49-F238E27FC236}">
                <a16:creationId xmlns:a16="http://schemas.microsoft.com/office/drawing/2014/main" id="{03FC4E0C-4100-4E10-BF74-645D0E03D1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000" y="984251"/>
            <a:ext cx="11880000" cy="5321299"/>
          </a:xfrm>
          <a:prstGeom prst="rect">
            <a:avLst/>
          </a:prstGeom>
        </p:spPr>
      </p:pic>
    </p:spTree>
    <p:extLst>
      <p:ext uri="{BB962C8B-B14F-4D97-AF65-F5344CB8AC3E}">
        <p14:creationId xmlns:p14="http://schemas.microsoft.com/office/powerpoint/2010/main" val="36449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logo&#10;&#10;Description automatically generated">
            <a:extLst>
              <a:ext uri="{FF2B5EF4-FFF2-40B4-BE49-F238E27FC236}">
                <a16:creationId xmlns:a16="http://schemas.microsoft.com/office/drawing/2014/main" id="{636DA5A9-4AC1-45D6-81B5-D8A3BD5EE040}"/>
              </a:ext>
            </a:extLst>
          </p:cNvPr>
          <p:cNvPicPr>
            <a:picLocks noChangeAspect="1"/>
          </p:cNvPicPr>
          <p:nvPr/>
        </p:nvPicPr>
        <p:blipFill rotWithShape="1">
          <a:blip r:embed="rId2" cstate="screen">
            <a:alphaModFix amt="3000"/>
            <a:extLst>
              <a:ext uri="{28A0092B-C50C-407E-A947-70E740481C1C}">
                <a14:useLocalDpi xmlns:a14="http://schemas.microsoft.com/office/drawing/2010/main"/>
              </a:ext>
            </a:extLst>
          </a:blip>
          <a:srcRect/>
          <a:stretch/>
        </p:blipFill>
        <p:spPr>
          <a:xfrm>
            <a:off x="5280443" y="1143650"/>
            <a:ext cx="4882460" cy="4953057"/>
          </a:xfrm>
          <a:prstGeom prst="rect">
            <a:avLst/>
          </a:prstGeom>
        </p:spPr>
      </p:pic>
      <p:sp>
        <p:nvSpPr>
          <p:cNvPr id="2" name="Title 1">
            <a:extLst>
              <a:ext uri="{FF2B5EF4-FFF2-40B4-BE49-F238E27FC236}">
                <a16:creationId xmlns:a16="http://schemas.microsoft.com/office/drawing/2014/main" id="{7A9FE7A4-8CF5-409C-BCFC-6C90E9007378}"/>
              </a:ext>
            </a:extLst>
          </p:cNvPr>
          <p:cNvSpPr>
            <a:spLocks noGrp="1"/>
          </p:cNvSpPr>
          <p:nvPr>
            <p:ph type="title"/>
          </p:nvPr>
        </p:nvSpPr>
        <p:spPr/>
        <p:txBody>
          <a:bodyPr>
            <a:normAutofit/>
          </a:bodyPr>
          <a:lstStyle/>
          <a:p>
            <a:r>
              <a:rPr lang="fr-CA" sz="3200">
                <a:latin typeface="Arial" panose="020B0604020202020204" pitchFamily="34" charset="0"/>
                <a:ea typeface="Calibri" panose="020F0502020204030204" pitchFamily="34" charset="0"/>
              </a:rPr>
              <a:t>Un changement global</a:t>
            </a:r>
            <a:endParaRPr lang="fr-CA" sz="3200"/>
          </a:p>
        </p:txBody>
      </p:sp>
      <p:sp>
        <p:nvSpPr>
          <p:cNvPr id="4" name="Slide Number Placeholder 3">
            <a:extLst>
              <a:ext uri="{FF2B5EF4-FFF2-40B4-BE49-F238E27FC236}">
                <a16:creationId xmlns:a16="http://schemas.microsoft.com/office/drawing/2014/main" id="{5425195F-C0DA-4F96-9E5C-9FDD13F48100}"/>
              </a:ext>
            </a:extLst>
          </p:cNvPr>
          <p:cNvSpPr>
            <a:spLocks noGrp="1"/>
          </p:cNvSpPr>
          <p:nvPr>
            <p:ph type="sldNum" sz="quarter" idx="4"/>
          </p:nvPr>
        </p:nvSpPr>
        <p:spPr/>
        <p:txBody>
          <a:bodyPr/>
          <a:lstStyle/>
          <a:p>
            <a:fld id="{B266F0CF-D303-475F-943A-730B13ED5BD8}" type="slidenum">
              <a:rPr lang="en-CA" smtClean="0"/>
              <a:t>5</a:t>
            </a:fld>
            <a:endParaRPr lang="en-CA" dirty="0"/>
          </a:p>
        </p:txBody>
      </p:sp>
      <p:sp>
        <p:nvSpPr>
          <p:cNvPr id="8" name="TextBox 7">
            <a:extLst>
              <a:ext uri="{FF2B5EF4-FFF2-40B4-BE49-F238E27FC236}">
                <a16:creationId xmlns:a16="http://schemas.microsoft.com/office/drawing/2014/main" id="{B4F977F5-0D3B-4D39-9AB7-4209E8079AE6}"/>
              </a:ext>
            </a:extLst>
          </p:cNvPr>
          <p:cNvSpPr txBox="1"/>
          <p:nvPr/>
        </p:nvSpPr>
        <p:spPr>
          <a:xfrm>
            <a:off x="2461160" y="988690"/>
            <a:ext cx="9396543" cy="4693593"/>
          </a:xfrm>
          <a:prstGeom prst="rect">
            <a:avLst/>
          </a:prstGeom>
          <a:noFill/>
        </p:spPr>
        <p:txBody>
          <a:bodyPr wrap="square">
            <a:spAutoFit/>
          </a:bodyPr>
          <a:lstStyle/>
          <a:p>
            <a:pPr marL="742950" marR="0" lvl="1" indent="-285750" fontAlgn="base">
              <a:spcBef>
                <a:spcPts val="0"/>
              </a:spcBef>
              <a:spcAft>
                <a:spcPts val="0"/>
              </a:spcAft>
              <a:buFont typeface="Symbol" panose="05050102010706020507" pitchFamily="18" charset="2"/>
              <a:buChar char=""/>
            </a:pPr>
            <a:r>
              <a:rPr lang="fr-CA" sz="2300" dirty="0">
                <a:effectLst/>
                <a:latin typeface="Arial" panose="020B0604020202020204" pitchFamily="34" charset="0"/>
                <a:ea typeface="Times New Roman" panose="02020603050405020304" pitchFamily="18" charset="0"/>
              </a:rPr>
              <a:t>Nous évoluons vers un monde axé sur le travailleur, où les organisations qui réussiront seront celles qui donneront la </a:t>
            </a:r>
            <a:r>
              <a:rPr lang="fr-CA" sz="2300" b="1" dirty="0">
                <a:effectLst/>
                <a:latin typeface="Arial" panose="020B0604020202020204" pitchFamily="34" charset="0"/>
                <a:ea typeface="Times New Roman" panose="02020603050405020304" pitchFamily="18" charset="0"/>
              </a:rPr>
              <a:t>priorité aux personnes</a:t>
            </a:r>
            <a:r>
              <a:rPr lang="fr-CA" sz="2300" dirty="0">
                <a:solidFill>
                  <a:srgbClr val="000000"/>
                </a:solidFill>
                <a:effectLst/>
                <a:latin typeface="Arial" panose="020B0604020202020204" pitchFamily="34" charset="0"/>
                <a:ea typeface="Times New Roman" panose="02020603050405020304" pitchFamily="18" charset="0"/>
              </a:rPr>
              <a:t>;</a:t>
            </a:r>
          </a:p>
          <a:p>
            <a:pPr marR="0" lvl="1" fontAlgn="base">
              <a:spcBef>
                <a:spcPts val="0"/>
              </a:spcBef>
              <a:spcAft>
                <a:spcPts val="0"/>
              </a:spcAft>
            </a:pPr>
            <a:endParaRPr lang="fr-CA" sz="23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Symbol" panose="05050102010706020507" pitchFamily="18" charset="2"/>
              <a:buChar char=""/>
            </a:pPr>
            <a:r>
              <a:rPr lang="fr-CA" sz="2300" dirty="0">
                <a:effectLst/>
                <a:latin typeface="Arial" panose="020B0604020202020204" pitchFamily="34" charset="0"/>
                <a:ea typeface="Times New Roman" panose="02020603050405020304" pitchFamily="18" charset="0"/>
              </a:rPr>
              <a:t>Les besoins en matière d’immobilier deviennent </a:t>
            </a:r>
            <a:r>
              <a:rPr lang="fr-CA" sz="2300" b="1" dirty="0">
                <a:effectLst/>
                <a:latin typeface="Arial" panose="020B0604020202020204" pitchFamily="34" charset="0"/>
                <a:ea typeface="Times New Roman" panose="02020603050405020304" pitchFamily="18" charset="0"/>
              </a:rPr>
              <a:t>sophistiqués </a:t>
            </a:r>
            <a:r>
              <a:rPr lang="fr-CA" sz="2300" dirty="0">
                <a:effectLst/>
                <a:latin typeface="Arial" panose="020B0604020202020204" pitchFamily="34" charset="0"/>
                <a:ea typeface="Times New Roman" panose="02020603050405020304" pitchFamily="18" charset="0"/>
              </a:rPr>
              <a:t>et </a:t>
            </a:r>
            <a:r>
              <a:rPr lang="fr-CA" sz="2300" b="1" dirty="0">
                <a:effectLst/>
                <a:latin typeface="Arial" panose="020B0604020202020204" pitchFamily="34" charset="0"/>
                <a:ea typeface="Times New Roman" panose="02020603050405020304" pitchFamily="18" charset="0"/>
              </a:rPr>
              <a:t>complexes</a:t>
            </a:r>
            <a:r>
              <a:rPr lang="fr-CA" sz="2300" dirty="0">
                <a:effectLst/>
                <a:latin typeface="Arial" panose="020B0604020202020204" pitchFamily="34" charset="0"/>
                <a:ea typeface="Times New Roman" panose="02020603050405020304" pitchFamily="18" charset="0"/>
              </a:rPr>
              <a:t>,</a:t>
            </a:r>
            <a:r>
              <a:rPr lang="fr-CA" sz="2300" b="1" dirty="0">
                <a:effectLst/>
                <a:latin typeface="Arial" panose="020B0604020202020204" pitchFamily="34" charset="0"/>
                <a:ea typeface="Times New Roman" panose="02020603050405020304" pitchFamily="18" charset="0"/>
              </a:rPr>
              <a:t> </a:t>
            </a:r>
            <a:r>
              <a:rPr lang="fr-CA" sz="2300" dirty="0">
                <a:effectLst/>
                <a:latin typeface="Arial" panose="020B0604020202020204" pitchFamily="34" charset="0"/>
                <a:ea typeface="Times New Roman" panose="02020603050405020304" pitchFamily="18" charset="0"/>
              </a:rPr>
              <a:t>et investir dans un </a:t>
            </a:r>
            <a:r>
              <a:rPr lang="fr-CA" sz="2300" b="1" dirty="0">
                <a:effectLst/>
                <a:latin typeface="Arial" panose="020B0604020202020204" pitchFamily="34" charset="0"/>
                <a:ea typeface="Times New Roman" panose="02020603050405020304" pitchFamily="18" charset="0"/>
              </a:rPr>
              <a:t>espace de qualité </a:t>
            </a:r>
            <a:r>
              <a:rPr lang="fr-CA" sz="2300" dirty="0">
                <a:effectLst/>
                <a:latin typeface="Arial" panose="020B0604020202020204" pitchFamily="34" charset="0"/>
                <a:ea typeface="Times New Roman" panose="02020603050405020304" pitchFamily="18" charset="0"/>
              </a:rPr>
              <a:t>sera plus important que l’expansion de la surface totale</a:t>
            </a:r>
            <a:r>
              <a:rPr lang="fr-CA" sz="2300" dirty="0">
                <a:solidFill>
                  <a:srgbClr val="000000"/>
                </a:solidFill>
                <a:effectLst/>
                <a:latin typeface="Arial" panose="020B0604020202020204" pitchFamily="34" charset="0"/>
                <a:ea typeface="Times New Roman" panose="02020603050405020304" pitchFamily="18" charset="0"/>
              </a:rPr>
              <a:t>;</a:t>
            </a:r>
          </a:p>
          <a:p>
            <a:pPr marR="0" lvl="1" fontAlgn="base">
              <a:spcBef>
                <a:spcPts val="0"/>
              </a:spcBef>
              <a:spcAft>
                <a:spcPts val="0"/>
              </a:spcAft>
            </a:pPr>
            <a:endParaRPr lang="fr-CA" sz="23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Symbol" panose="05050102010706020507" pitchFamily="18" charset="2"/>
              <a:buChar char=""/>
            </a:pPr>
            <a:r>
              <a:rPr lang="fr-CA" sz="2300" dirty="0">
                <a:solidFill>
                  <a:srgbClr val="000000"/>
                </a:solidFill>
                <a:effectLst/>
                <a:latin typeface="Arial" panose="020B0604020202020204" pitchFamily="34" charset="0"/>
                <a:ea typeface="Times New Roman" panose="02020603050405020304" pitchFamily="18" charset="0"/>
              </a:rPr>
              <a:t>Les </a:t>
            </a:r>
            <a:r>
              <a:rPr lang="fr-CA" sz="2300" b="1" dirty="0">
                <a:solidFill>
                  <a:srgbClr val="000000"/>
                </a:solidFill>
                <a:effectLst/>
                <a:latin typeface="Arial" panose="020B0604020202020204" pitchFamily="34" charset="0"/>
                <a:ea typeface="Times New Roman" panose="02020603050405020304" pitchFamily="18" charset="0"/>
              </a:rPr>
              <a:t>aspirations environnementales </a:t>
            </a:r>
            <a:r>
              <a:rPr lang="fr-CA" sz="2300" dirty="0">
                <a:solidFill>
                  <a:srgbClr val="000000"/>
                </a:solidFill>
                <a:effectLst/>
                <a:latin typeface="Arial" panose="020B0604020202020204" pitchFamily="34" charset="0"/>
                <a:ea typeface="Times New Roman" panose="02020603050405020304" pitchFamily="18" charset="0"/>
              </a:rPr>
              <a:t>et </a:t>
            </a:r>
            <a:r>
              <a:rPr lang="fr-CA" sz="2300" b="1" dirty="0">
                <a:solidFill>
                  <a:srgbClr val="000000"/>
                </a:solidFill>
                <a:effectLst/>
                <a:latin typeface="Arial" panose="020B0604020202020204" pitchFamily="34" charset="0"/>
                <a:ea typeface="Times New Roman" panose="02020603050405020304" pitchFamily="18" charset="0"/>
              </a:rPr>
              <a:t>sociales </a:t>
            </a:r>
            <a:r>
              <a:rPr lang="fr-CA" sz="2300" dirty="0">
                <a:solidFill>
                  <a:srgbClr val="000000"/>
                </a:solidFill>
                <a:effectLst/>
                <a:latin typeface="Arial" panose="020B0604020202020204" pitchFamily="34" charset="0"/>
                <a:ea typeface="Times New Roman" panose="02020603050405020304" pitchFamily="18" charset="0"/>
              </a:rPr>
              <a:t>détermineront la transformation future du portefeuille; </a:t>
            </a:r>
          </a:p>
          <a:p>
            <a:pPr marR="0" lvl="1" fontAlgn="base">
              <a:spcBef>
                <a:spcPts val="0"/>
              </a:spcBef>
              <a:spcAft>
                <a:spcPts val="0"/>
              </a:spcAft>
            </a:pPr>
            <a:endParaRPr lang="fr-CA" sz="23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Symbol" panose="05050102010706020507" pitchFamily="18" charset="2"/>
              <a:buChar char=""/>
            </a:pPr>
            <a:r>
              <a:rPr lang="fr-CA" sz="2300" dirty="0">
                <a:effectLst/>
                <a:latin typeface="Arial" panose="020B0604020202020204" pitchFamily="34" charset="0"/>
                <a:ea typeface="Times New Roman" panose="02020603050405020304" pitchFamily="18" charset="0"/>
              </a:rPr>
              <a:t>Les </a:t>
            </a:r>
            <a:r>
              <a:rPr lang="fr-CA" sz="2300" b="1" dirty="0">
                <a:effectLst/>
                <a:latin typeface="Arial" panose="020B0604020202020204" pitchFamily="34" charset="0"/>
                <a:ea typeface="Times New Roman" panose="02020603050405020304" pitchFamily="18" charset="0"/>
              </a:rPr>
              <a:t>investissements dans les technologies intelligentes </a:t>
            </a:r>
            <a:r>
              <a:rPr lang="fr-CA" sz="2300" dirty="0">
                <a:effectLst/>
                <a:latin typeface="Arial" panose="020B0604020202020204" pitchFamily="34" charset="0"/>
                <a:ea typeface="Times New Roman" panose="02020603050405020304" pitchFamily="18" charset="0"/>
              </a:rPr>
              <a:t>sont plus importants et nécessaires que jamais</a:t>
            </a:r>
            <a:r>
              <a:rPr lang="fr-CA" sz="2300" dirty="0">
                <a:solidFill>
                  <a:srgbClr val="000000"/>
                </a:solidFill>
                <a:effectLst/>
                <a:latin typeface="Arial" panose="020B0604020202020204" pitchFamily="34" charset="0"/>
                <a:ea typeface="Times New Roman" panose="02020603050405020304" pitchFamily="18" charset="0"/>
              </a:rPr>
              <a:t>.</a:t>
            </a:r>
            <a:endParaRPr lang="fr-CA" sz="2300" dirty="0">
              <a:effectLst/>
              <a:latin typeface="Times New Roman" panose="02020603050405020304" pitchFamily="18" charset="0"/>
              <a:ea typeface="Times New Roman" panose="02020603050405020304" pitchFamily="18" charset="0"/>
            </a:endParaRPr>
          </a:p>
        </p:txBody>
      </p:sp>
      <p:pic>
        <p:nvPicPr>
          <p:cNvPr id="10" name="Picture 9" descr="Shape, logo&#10;&#10;Description automatically generated">
            <a:extLst>
              <a:ext uri="{FF2B5EF4-FFF2-40B4-BE49-F238E27FC236}">
                <a16:creationId xmlns:a16="http://schemas.microsoft.com/office/drawing/2014/main" id="{3492D8A4-BA64-48DC-8F39-100B4A163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327" y="2190437"/>
            <a:ext cx="1671794" cy="1695967"/>
          </a:xfrm>
          <a:prstGeom prst="rect">
            <a:avLst/>
          </a:prstGeom>
        </p:spPr>
      </p:pic>
      <p:pic>
        <p:nvPicPr>
          <p:cNvPr id="11" name="Picture 10" descr="Shape, logo&#10;&#10;Description automatically generated">
            <a:extLst>
              <a:ext uri="{FF2B5EF4-FFF2-40B4-BE49-F238E27FC236}">
                <a16:creationId xmlns:a16="http://schemas.microsoft.com/office/drawing/2014/main" id="{BB9ADC21-0C31-480C-8C00-AFB445071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286" y="3815430"/>
            <a:ext cx="2259875" cy="1695967"/>
          </a:xfrm>
          <a:prstGeom prst="rect">
            <a:avLst/>
          </a:prstGeom>
        </p:spPr>
      </p:pic>
      <p:sp>
        <p:nvSpPr>
          <p:cNvPr id="9" name="TextBox 8">
            <a:extLst>
              <a:ext uri="{FF2B5EF4-FFF2-40B4-BE49-F238E27FC236}">
                <a16:creationId xmlns:a16="http://schemas.microsoft.com/office/drawing/2014/main" id="{4EA1882C-8DAA-4D72-AABF-B2C30F275773}"/>
              </a:ext>
            </a:extLst>
          </p:cNvPr>
          <p:cNvSpPr txBox="1"/>
          <p:nvPr/>
        </p:nvSpPr>
        <p:spPr>
          <a:xfrm>
            <a:off x="5763491" y="6046998"/>
            <a:ext cx="6349851" cy="338554"/>
          </a:xfrm>
          <a:prstGeom prst="rect">
            <a:avLst/>
          </a:prstGeom>
          <a:noFill/>
        </p:spPr>
        <p:txBody>
          <a:bodyPr wrap="square">
            <a:spAutoFit/>
          </a:bodyPr>
          <a:lstStyle/>
          <a:p>
            <a:r>
              <a:rPr lang="en-US" sz="1600" dirty="0">
                <a:effectLst/>
                <a:ea typeface="Times New Roman" panose="02020603050405020304" pitchFamily="18" charset="0"/>
              </a:rPr>
              <a:t>Source : </a:t>
            </a:r>
            <a:r>
              <a:rPr lang="en-US" sz="1600" dirty="0">
                <a:effectLst/>
                <a:ea typeface="Times New Roman" panose="02020603050405020304" pitchFamily="18" charset="0"/>
                <a:hlinkClick r:id="rId4"/>
              </a:rPr>
              <a:t>Enquête mondiale sur l'avenir du travail de JLL, mars 2022</a:t>
            </a:r>
            <a:endParaRPr lang="en-CA" sz="1600" dirty="0"/>
          </a:p>
        </p:txBody>
      </p:sp>
    </p:spTree>
    <p:extLst>
      <p:ext uri="{BB962C8B-B14F-4D97-AF65-F5344CB8AC3E}">
        <p14:creationId xmlns:p14="http://schemas.microsoft.com/office/powerpoint/2010/main" val="270371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A249AFFE-7993-4B2B-9FAD-36AF309B4EC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grpSp>
        <p:nvGrpSpPr>
          <p:cNvPr id="13" name="Group 12">
            <a:extLst>
              <a:ext uri="{FF2B5EF4-FFF2-40B4-BE49-F238E27FC236}">
                <a16:creationId xmlns:a16="http://schemas.microsoft.com/office/drawing/2014/main" id="{5327599D-DD58-4A6E-9AA1-2962FBC0D4EB}"/>
              </a:ext>
            </a:extLst>
          </p:cNvPr>
          <p:cNvGrpSpPr/>
          <p:nvPr/>
        </p:nvGrpSpPr>
        <p:grpSpPr>
          <a:xfrm>
            <a:off x="3722913" y="1019755"/>
            <a:ext cx="8469087" cy="1048755"/>
            <a:chOff x="446315" y="3078201"/>
            <a:chExt cx="11745685" cy="1048755"/>
          </a:xfrm>
        </p:grpSpPr>
        <p:sp>
          <p:nvSpPr>
            <p:cNvPr id="14" name="Rectangle: Rounded Corners 13">
              <a:extLst>
                <a:ext uri="{FF2B5EF4-FFF2-40B4-BE49-F238E27FC236}">
                  <a16:creationId xmlns:a16="http://schemas.microsoft.com/office/drawing/2014/main" id="{0993C066-8281-4E7C-B07A-084544568B51}"/>
                </a:ext>
              </a:extLst>
            </p:cNvPr>
            <p:cNvSpPr/>
            <p:nvPr/>
          </p:nvSpPr>
          <p:spPr>
            <a:xfrm>
              <a:off x="446315" y="3078201"/>
              <a:ext cx="11745683" cy="1048755"/>
            </a:xfrm>
            <a:prstGeom prst="round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DD70BB2-E319-4C33-8040-8D66350AF2FD}"/>
                </a:ext>
              </a:extLst>
            </p:cNvPr>
            <p:cNvSpPr/>
            <p:nvPr/>
          </p:nvSpPr>
          <p:spPr>
            <a:xfrm>
              <a:off x="11353802" y="3078201"/>
              <a:ext cx="838198" cy="1048755"/>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FA8EE64C-988E-43B0-843D-0FD9112C5A89}"/>
              </a:ext>
            </a:extLst>
          </p:cNvPr>
          <p:cNvSpPr>
            <a:spLocks noGrp="1"/>
          </p:cNvSpPr>
          <p:nvPr>
            <p:ph type="title"/>
          </p:nvPr>
        </p:nvSpPr>
        <p:spPr/>
        <p:txBody>
          <a:bodyPr>
            <a:normAutofit/>
          </a:bodyPr>
          <a:lstStyle/>
          <a:p>
            <a:r>
              <a:rPr lang="fr-CA" sz="3200" dirty="0"/>
              <a:t>La réalité postpandémie</a:t>
            </a:r>
          </a:p>
        </p:txBody>
      </p:sp>
      <p:sp>
        <p:nvSpPr>
          <p:cNvPr id="4" name="Slide Number Placeholder 3">
            <a:extLst>
              <a:ext uri="{FF2B5EF4-FFF2-40B4-BE49-F238E27FC236}">
                <a16:creationId xmlns:a16="http://schemas.microsoft.com/office/drawing/2014/main" id="{79EE844B-5166-4F25-AED4-2B04733BEC52}"/>
              </a:ext>
            </a:extLst>
          </p:cNvPr>
          <p:cNvSpPr>
            <a:spLocks noGrp="1"/>
          </p:cNvSpPr>
          <p:nvPr>
            <p:ph type="sldNum" sz="quarter" idx="4"/>
          </p:nvPr>
        </p:nvSpPr>
        <p:spPr/>
        <p:txBody>
          <a:bodyPr/>
          <a:lstStyle/>
          <a:p>
            <a:fld id="{B266F0CF-D303-475F-943A-730B13ED5BD8}" type="slidenum">
              <a:rPr lang="en-CA" smtClean="0"/>
              <a:t>6</a:t>
            </a:fld>
            <a:endParaRPr lang="en-CA" dirty="0"/>
          </a:p>
        </p:txBody>
      </p:sp>
      <p:sp>
        <p:nvSpPr>
          <p:cNvPr id="9" name="TextBox 8">
            <a:extLst>
              <a:ext uri="{FF2B5EF4-FFF2-40B4-BE49-F238E27FC236}">
                <a16:creationId xmlns:a16="http://schemas.microsoft.com/office/drawing/2014/main" id="{13B16506-C997-417A-8205-858545B846B4}"/>
              </a:ext>
            </a:extLst>
          </p:cNvPr>
          <p:cNvSpPr txBox="1"/>
          <p:nvPr/>
        </p:nvSpPr>
        <p:spPr>
          <a:xfrm>
            <a:off x="3901927" y="1119945"/>
            <a:ext cx="7556753" cy="877163"/>
          </a:xfrm>
          <a:prstGeom prst="rect">
            <a:avLst/>
          </a:prstGeom>
          <a:noFill/>
        </p:spPr>
        <p:txBody>
          <a:bodyPr wrap="square">
            <a:spAutoFit/>
          </a:bodyPr>
          <a:lstStyle/>
          <a:p>
            <a:r>
              <a:rPr lang="fr-CA" sz="2400" b="1" dirty="0">
                <a:solidFill>
                  <a:schemeClr val="bg1">
                    <a:lumMod val="10000"/>
                  </a:schemeClr>
                </a:solidFill>
                <a:effectLst/>
                <a:latin typeface="Arial" panose="020B0604020202020204" pitchFamily="34" charset="0"/>
                <a:ea typeface="Calibri" panose="020F0502020204030204" pitchFamily="34" charset="0"/>
              </a:rPr>
              <a:t>«  Le travail hybride est là pour rester. »</a:t>
            </a:r>
          </a:p>
          <a:p>
            <a:endParaRPr lang="fr-CA" sz="800" b="1" dirty="0">
              <a:solidFill>
                <a:schemeClr val="bg1">
                  <a:lumMod val="10000"/>
                </a:schemeClr>
              </a:solidFill>
              <a:latin typeface="Arial" panose="020B0604020202020204" pitchFamily="34" charset="0"/>
            </a:endParaRPr>
          </a:p>
          <a:p>
            <a:r>
              <a:rPr lang="fr-CA" dirty="0">
                <a:solidFill>
                  <a:schemeClr val="bg1">
                    <a:lumMod val="10000"/>
                  </a:schemeClr>
                </a:solidFill>
                <a:latin typeface="Arial" panose="020B0604020202020204" pitchFamily="34" charset="0"/>
              </a:rPr>
              <a:t>   L’honorable Mona Fortier, présidente du Conseil du Trésor</a:t>
            </a:r>
            <a:endParaRPr lang="fr-CA" dirty="0">
              <a:solidFill>
                <a:schemeClr val="bg1">
                  <a:lumMod val="10000"/>
                </a:schemeClr>
              </a:solidFill>
            </a:endParaRPr>
          </a:p>
        </p:txBody>
      </p:sp>
      <p:pic>
        <p:nvPicPr>
          <p:cNvPr id="16" name="Picture 15" descr="A picture containing indoor, floor, room, furniture&#10;&#10;Description automatically generated">
            <a:extLst>
              <a:ext uri="{FF2B5EF4-FFF2-40B4-BE49-F238E27FC236}">
                <a16:creationId xmlns:a16="http://schemas.microsoft.com/office/drawing/2014/main" id="{BD08E3E3-6BA9-42C5-848C-B6D5360CAB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138" y="2318657"/>
            <a:ext cx="7804951" cy="3841275"/>
          </a:xfrm>
          <a:prstGeom prst="rect">
            <a:avLst/>
          </a:prstGeom>
          <a:effectLst>
            <a:softEdge rad="31750"/>
          </a:effectLst>
        </p:spPr>
      </p:pic>
    </p:spTree>
    <p:extLst>
      <p:ext uri="{BB962C8B-B14F-4D97-AF65-F5344CB8AC3E}">
        <p14:creationId xmlns:p14="http://schemas.microsoft.com/office/powerpoint/2010/main" val="101380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B12A-B9EB-4C67-9CF7-DBB0F87B193F}"/>
              </a:ext>
            </a:extLst>
          </p:cNvPr>
          <p:cNvSpPr>
            <a:spLocks noGrp="1"/>
          </p:cNvSpPr>
          <p:nvPr>
            <p:ph type="title"/>
          </p:nvPr>
        </p:nvSpPr>
        <p:spPr/>
        <p:txBody>
          <a:bodyPr>
            <a:normAutofit/>
          </a:bodyPr>
          <a:lstStyle/>
          <a:p>
            <a:r>
              <a:rPr lang="fr-CA" sz="3200"/>
              <a:t>En cours à SPAC</a:t>
            </a:r>
          </a:p>
        </p:txBody>
      </p:sp>
      <p:sp>
        <p:nvSpPr>
          <p:cNvPr id="4" name="Slide Number Placeholder 3">
            <a:extLst>
              <a:ext uri="{FF2B5EF4-FFF2-40B4-BE49-F238E27FC236}">
                <a16:creationId xmlns:a16="http://schemas.microsoft.com/office/drawing/2014/main" id="{F9B0EA1E-CBBB-4C6C-B211-D14FB1947AF9}"/>
              </a:ext>
            </a:extLst>
          </p:cNvPr>
          <p:cNvSpPr>
            <a:spLocks noGrp="1"/>
          </p:cNvSpPr>
          <p:nvPr>
            <p:ph type="sldNum" sz="quarter" idx="4"/>
          </p:nvPr>
        </p:nvSpPr>
        <p:spPr/>
        <p:txBody>
          <a:bodyPr/>
          <a:lstStyle/>
          <a:p>
            <a:fld id="{B266F0CF-D303-475F-943A-730B13ED5BD8}" type="slidenum">
              <a:rPr lang="en-CA" smtClean="0"/>
              <a:t>7</a:t>
            </a:fld>
            <a:endParaRPr lang="en-CA" dirty="0"/>
          </a:p>
        </p:txBody>
      </p:sp>
      <p:pic>
        <p:nvPicPr>
          <p:cNvPr id="10" name="Picture 9" descr="People can be seen working at individual desks and in the lobby of  PSPC's Terrace de la Chaudière office  Cork wood panels in the ceiling help absorb sound in the lobby and a roll-up garage-style door allows the area to host large meetings with some fresh air and light.">
            <a:extLst>
              <a:ext uri="{FF2B5EF4-FFF2-40B4-BE49-F238E27FC236}">
                <a16:creationId xmlns:a16="http://schemas.microsoft.com/office/drawing/2014/main" id="{406636AF-858A-4AD2-89D5-29FF067F490D}"/>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00" y="1225558"/>
            <a:ext cx="12192600" cy="4701852"/>
          </a:xfrm>
          <a:prstGeom prst="rect">
            <a:avLst/>
          </a:prstGeom>
        </p:spPr>
      </p:pic>
    </p:spTree>
    <p:extLst>
      <p:ext uri="{BB962C8B-B14F-4D97-AF65-F5344CB8AC3E}">
        <p14:creationId xmlns:p14="http://schemas.microsoft.com/office/powerpoint/2010/main" val="82329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A picture containing diagram&#10;&#10;Description automatically generated">
            <a:extLst>
              <a:ext uri="{FF2B5EF4-FFF2-40B4-BE49-F238E27FC236}">
                <a16:creationId xmlns:a16="http://schemas.microsoft.com/office/drawing/2014/main" id="{66520EEA-4244-4A27-A015-8E2A7FDEFA46}"/>
              </a:ext>
            </a:extLst>
          </p:cNvPr>
          <p:cNvPicPr>
            <a:picLocks noChangeAspect="1"/>
          </p:cNvPicPr>
          <p:nvPr/>
        </p:nvPicPr>
        <p:blipFill rotWithShape="1">
          <a:blip r:embed="rId2" cstate="screen">
            <a:alphaModFix amt="32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2345417"/>
            <a:ext cx="12191999" cy="3239020"/>
          </a:xfrm>
          <a:prstGeom prst="rect">
            <a:avLst/>
          </a:prstGeom>
        </p:spPr>
      </p:pic>
      <p:sp>
        <p:nvSpPr>
          <p:cNvPr id="4" name="Slide Number Placeholder 3">
            <a:extLst>
              <a:ext uri="{FF2B5EF4-FFF2-40B4-BE49-F238E27FC236}">
                <a16:creationId xmlns:a16="http://schemas.microsoft.com/office/drawing/2014/main" id="{E22AE382-944C-4D01-9453-7F33F5CABAB0}"/>
              </a:ext>
            </a:extLst>
          </p:cNvPr>
          <p:cNvSpPr>
            <a:spLocks noGrp="1"/>
          </p:cNvSpPr>
          <p:nvPr>
            <p:ph type="sldNum" sz="quarter" idx="4"/>
          </p:nvPr>
        </p:nvSpPr>
        <p:spPr/>
        <p:txBody>
          <a:bodyPr/>
          <a:lstStyle/>
          <a:p>
            <a:fld id="{B266F0CF-D303-475F-943A-730B13ED5BD8}" type="slidenum">
              <a:rPr lang="en-CA" smtClean="0"/>
              <a:t>8</a:t>
            </a:fld>
            <a:endParaRPr lang="en-CA" dirty="0"/>
          </a:p>
        </p:txBody>
      </p:sp>
      <p:sp>
        <p:nvSpPr>
          <p:cNvPr id="5" name="Title 1">
            <a:extLst>
              <a:ext uri="{FF2B5EF4-FFF2-40B4-BE49-F238E27FC236}">
                <a16:creationId xmlns:a16="http://schemas.microsoft.com/office/drawing/2014/main" id="{A284235F-42E7-456E-BD73-B0F8C690FEF9}"/>
              </a:ext>
            </a:extLst>
          </p:cNvPr>
          <p:cNvSpPr>
            <a:spLocks noGrp="1"/>
          </p:cNvSpPr>
          <p:nvPr>
            <p:ph type="title"/>
          </p:nvPr>
        </p:nvSpPr>
        <p:spPr>
          <a:xfrm>
            <a:off x="201613" y="147638"/>
            <a:ext cx="11503025" cy="547687"/>
          </a:xfrm>
        </p:spPr>
        <p:txBody>
          <a:bodyPr>
            <a:normAutofit/>
          </a:bodyPr>
          <a:lstStyle/>
          <a:p>
            <a:r>
              <a:rPr lang="fr-CA" sz="3200">
                <a:effectLst/>
                <a:latin typeface="Arial" panose="020B0604020202020204" pitchFamily="34" charset="0"/>
                <a:ea typeface="Calibri" panose="020F0502020204030204" pitchFamily="34" charset="0"/>
              </a:rPr>
              <a:t>Le modèle hybride</a:t>
            </a:r>
            <a:endParaRPr lang="fr-CA" sz="3200"/>
          </a:p>
        </p:txBody>
      </p:sp>
      <p:sp>
        <p:nvSpPr>
          <p:cNvPr id="7" name="Rectangle: Top Corners Rounded 6">
            <a:extLst>
              <a:ext uri="{FF2B5EF4-FFF2-40B4-BE49-F238E27FC236}">
                <a16:creationId xmlns:a16="http://schemas.microsoft.com/office/drawing/2014/main" id="{70870B9B-860B-4897-B920-9C35C8A711F8}"/>
              </a:ext>
              <a:ext uri="{C183D7F6-B498-43B3-948B-1728B52AA6E4}">
                <adec:decorative xmlns:adec="http://schemas.microsoft.com/office/drawing/2017/decorative" val="1"/>
              </a:ext>
            </a:extLst>
          </p:cNvPr>
          <p:cNvSpPr/>
          <p:nvPr/>
        </p:nvSpPr>
        <p:spPr>
          <a:xfrm rot="16200000">
            <a:off x="5880823" y="-4215710"/>
            <a:ext cx="758686" cy="11863667"/>
          </a:xfrm>
          <a:prstGeom prst="round2SameRect">
            <a:avLst>
              <a:gd name="adj1" fmla="val 10530"/>
              <a:gd name="adj2" fmla="val 0"/>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975BFDF-1E60-40DF-8875-F16B82D5FEAB}"/>
              </a:ext>
            </a:extLst>
          </p:cNvPr>
          <p:cNvSpPr txBox="1"/>
          <p:nvPr/>
        </p:nvSpPr>
        <p:spPr>
          <a:xfrm>
            <a:off x="507069" y="1497349"/>
            <a:ext cx="11506200" cy="338554"/>
          </a:xfrm>
          <a:prstGeom prst="rect">
            <a:avLst/>
          </a:prstGeom>
          <a:noFill/>
        </p:spPr>
        <p:txBody>
          <a:bodyPr wrap="square">
            <a:spAutoFit/>
          </a:bodyPr>
          <a:lstStyle/>
          <a:p>
            <a:r>
              <a:rPr lang="fr-CA" sz="1600" dirty="0">
                <a:solidFill>
                  <a:schemeClr val="bg1"/>
                </a:solidFill>
              </a:rPr>
              <a:t>Il n’existe pas de solution unique qui s’applique aux diverses fonctions au sein du gouvernement du Canada.</a:t>
            </a:r>
          </a:p>
        </p:txBody>
      </p:sp>
      <p:sp>
        <p:nvSpPr>
          <p:cNvPr id="12" name="Content Placeholder 4">
            <a:extLst>
              <a:ext uri="{FF2B5EF4-FFF2-40B4-BE49-F238E27FC236}">
                <a16:creationId xmlns:a16="http://schemas.microsoft.com/office/drawing/2014/main" id="{604AEFE7-12BA-47BB-8AF6-AE311143850F}"/>
              </a:ext>
            </a:extLst>
          </p:cNvPr>
          <p:cNvSpPr>
            <a:spLocks noGrp="1"/>
          </p:cNvSpPr>
          <p:nvPr>
            <p:ph idx="1"/>
          </p:nvPr>
        </p:nvSpPr>
        <p:spPr>
          <a:xfrm>
            <a:off x="345617" y="2553944"/>
            <a:ext cx="6006021" cy="2748230"/>
          </a:xfrm>
        </p:spPr>
        <p:txBody>
          <a:bodyPr>
            <a:noAutofit/>
          </a:bodyPr>
          <a:lstStyle/>
          <a:p>
            <a:pPr marL="342900" marR="0" lvl="0" indent="-342900">
              <a:lnSpc>
                <a:spcPct val="107000"/>
              </a:lnSpc>
              <a:spcBef>
                <a:spcPts val="0"/>
              </a:spcBef>
              <a:spcAft>
                <a:spcPts val="800"/>
              </a:spcAft>
              <a:buSzPts val="1800"/>
              <a:buFont typeface="Symbol" panose="05050102010706020507" pitchFamily="18" charset="2"/>
              <a:buChar char=""/>
            </a:pPr>
            <a:r>
              <a:rPr lang="fr-CA" sz="1800" dirty="0">
                <a:solidFill>
                  <a:schemeClr val="bg1">
                    <a:lumMod val="10000"/>
                  </a:schemeClr>
                </a:solidFill>
                <a:effectLst/>
                <a:latin typeface="Arial" panose="020B0604020202020204" pitchFamily="34" charset="0"/>
                <a:ea typeface="Times New Roman" panose="02020603050405020304" pitchFamily="18" charset="0"/>
              </a:rPr>
              <a:t>La mise en œuvre d’un </a:t>
            </a:r>
            <a:r>
              <a:rPr lang="fr-CA" sz="1800" b="1" dirty="0">
                <a:solidFill>
                  <a:schemeClr val="bg1">
                    <a:lumMod val="10000"/>
                  </a:schemeClr>
                </a:solidFill>
                <a:effectLst/>
                <a:latin typeface="Arial" panose="020B0604020202020204" pitchFamily="34" charset="0"/>
                <a:ea typeface="Times New Roman" panose="02020603050405020304" pitchFamily="18" charset="0"/>
              </a:rPr>
              <a:t>modèle hybride </a:t>
            </a:r>
            <a:r>
              <a:rPr lang="fr-CA" sz="1800" dirty="0">
                <a:solidFill>
                  <a:schemeClr val="bg1">
                    <a:lumMod val="10000"/>
                  </a:schemeClr>
                </a:solidFill>
                <a:effectLst/>
                <a:latin typeface="Arial" panose="020B0604020202020204" pitchFamily="34" charset="0"/>
                <a:ea typeface="Times New Roman" panose="02020603050405020304" pitchFamily="18" charset="0"/>
              </a:rPr>
              <a:t>permet de combiner le </a:t>
            </a:r>
            <a:r>
              <a:rPr lang="fr-CA" sz="1800" b="1" dirty="0">
                <a:solidFill>
                  <a:schemeClr val="bg1">
                    <a:lumMod val="10000"/>
                  </a:schemeClr>
                </a:solidFill>
                <a:effectLst/>
                <a:latin typeface="Arial" panose="020B0604020202020204" pitchFamily="34" charset="0"/>
                <a:ea typeface="Times New Roman" panose="02020603050405020304" pitchFamily="18" charset="0"/>
              </a:rPr>
              <a:t>télétravail </a:t>
            </a:r>
            <a:r>
              <a:rPr lang="fr-CA" sz="1800" dirty="0">
                <a:solidFill>
                  <a:schemeClr val="bg1">
                    <a:lumMod val="10000"/>
                  </a:schemeClr>
                </a:solidFill>
                <a:effectLst/>
                <a:latin typeface="Arial" panose="020B0604020202020204" pitchFamily="34" charset="0"/>
                <a:ea typeface="Times New Roman" panose="02020603050405020304" pitchFamily="18" charset="0"/>
              </a:rPr>
              <a:t>et l’occupation de </a:t>
            </a:r>
            <a:r>
              <a:rPr lang="fr-CA" sz="1800" b="1" dirty="0">
                <a:solidFill>
                  <a:schemeClr val="bg1">
                    <a:lumMod val="10000"/>
                  </a:schemeClr>
                </a:solidFill>
                <a:effectLst/>
                <a:latin typeface="Arial" panose="020B0604020202020204" pitchFamily="34" charset="0"/>
                <a:ea typeface="Times New Roman" panose="02020603050405020304" pitchFamily="18" charset="0"/>
              </a:rPr>
              <a:t>différents lieux de travail</a:t>
            </a:r>
            <a:r>
              <a:rPr lang="fr-CA" sz="1800" dirty="0">
                <a:solidFill>
                  <a:schemeClr val="bg1">
                    <a:lumMod val="10000"/>
                  </a:schemeClr>
                </a:solidFill>
                <a:effectLst/>
                <a:latin typeface="Arial" panose="020B0604020202020204" pitchFamily="34" charset="0"/>
                <a:ea typeface="Times New Roman" panose="02020603050405020304" pitchFamily="18" charset="0"/>
              </a:rPr>
              <a:t> de manière équilibrée et selon es réalités des employés.</a:t>
            </a:r>
          </a:p>
          <a:p>
            <a:pPr marL="342900" marR="0" lvl="0" indent="-342900">
              <a:lnSpc>
                <a:spcPct val="107000"/>
              </a:lnSpc>
              <a:spcBef>
                <a:spcPts val="0"/>
              </a:spcBef>
              <a:spcAft>
                <a:spcPts val="800"/>
              </a:spcAft>
              <a:buSzPts val="1800"/>
              <a:buFont typeface="Symbol" panose="05050102010706020507" pitchFamily="18" charset="2"/>
              <a:buChar char=""/>
            </a:pPr>
            <a:r>
              <a:rPr lang="fr-CA" sz="1800" dirty="0">
                <a:solidFill>
                  <a:schemeClr val="bg1">
                    <a:lumMod val="10000"/>
                  </a:schemeClr>
                </a:solidFill>
                <a:effectLst/>
                <a:latin typeface="Arial" panose="020B0604020202020204" pitchFamily="34" charset="0"/>
                <a:ea typeface="Times New Roman" panose="02020603050405020304" pitchFamily="18" charset="0"/>
              </a:rPr>
              <a:t>Alors que </a:t>
            </a:r>
            <a:r>
              <a:rPr lang="fr-CA" sz="1800" dirty="0">
                <a:solidFill>
                  <a:schemeClr val="bg1">
                    <a:lumMod val="10000"/>
                  </a:schemeClr>
                </a:solidFill>
                <a:latin typeface="Arial" panose="020B0604020202020204" pitchFamily="34" charset="0"/>
                <a:ea typeface="Times New Roman" panose="02020603050405020304" pitchFamily="18" charset="0"/>
              </a:rPr>
              <a:t>SPAC</a:t>
            </a:r>
            <a:r>
              <a:rPr lang="fr-CA" sz="1800" dirty="0">
                <a:solidFill>
                  <a:schemeClr val="bg1">
                    <a:lumMod val="10000"/>
                  </a:schemeClr>
                </a:solidFill>
                <a:effectLst/>
                <a:latin typeface="Arial" panose="020B0604020202020204" pitchFamily="34" charset="0"/>
                <a:ea typeface="Times New Roman" panose="02020603050405020304" pitchFamily="18" charset="0"/>
              </a:rPr>
              <a:t>, les ministères et les agences préparent leur retour en milieu de travail, nous cernons les </a:t>
            </a:r>
            <a:r>
              <a:rPr lang="fr-CA" sz="1800" b="1" dirty="0">
                <a:solidFill>
                  <a:schemeClr val="bg1">
                    <a:lumMod val="10000"/>
                  </a:schemeClr>
                </a:solidFill>
                <a:effectLst/>
                <a:latin typeface="Arial" panose="020B0604020202020204" pitchFamily="34" charset="0"/>
                <a:ea typeface="Times New Roman" panose="02020603050405020304" pitchFamily="18" charset="0"/>
              </a:rPr>
              <a:t>possibilités </a:t>
            </a:r>
            <a:r>
              <a:rPr lang="fr-CA" sz="1800" dirty="0">
                <a:solidFill>
                  <a:schemeClr val="bg1">
                    <a:lumMod val="10000"/>
                  </a:schemeClr>
                </a:solidFill>
                <a:effectLst/>
                <a:latin typeface="Arial" panose="020B0604020202020204" pitchFamily="34" charset="0"/>
                <a:ea typeface="Times New Roman" panose="02020603050405020304" pitchFamily="18" charset="0"/>
              </a:rPr>
              <a:t>et élaborons des plans et des stratégies de mise en œuvre du modèle hybride à plus long terme.</a:t>
            </a:r>
            <a:endParaRPr lang="fr-CA" sz="1800" dirty="0">
              <a:solidFill>
                <a:schemeClr val="bg1">
                  <a:lumMod val="10000"/>
                </a:schemeClr>
              </a:solidFill>
              <a:effectLst/>
              <a:ea typeface="Calibri" panose="020F0502020204030204" pitchFamily="34" charset="0"/>
              <a:cs typeface="Times New Roman" panose="02020603050405020304" pitchFamily="18" charset="0"/>
            </a:endParaRPr>
          </a:p>
        </p:txBody>
      </p:sp>
      <p:pic>
        <p:nvPicPr>
          <p:cNvPr id="3" name="Picture 2" descr="Shape&#10;&#10;Description automatically generated">
            <a:extLst>
              <a:ext uri="{FF2B5EF4-FFF2-40B4-BE49-F238E27FC236}">
                <a16:creationId xmlns:a16="http://schemas.microsoft.com/office/drawing/2014/main" id="{A328AF75-E495-453D-BA4B-A8C219B61A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825" y="2518054"/>
            <a:ext cx="4857558" cy="3239020"/>
          </a:xfrm>
          <a:prstGeom prst="rect">
            <a:avLst/>
          </a:prstGeom>
        </p:spPr>
      </p:pic>
    </p:spTree>
    <p:extLst>
      <p:ext uri="{BB962C8B-B14F-4D97-AF65-F5344CB8AC3E}">
        <p14:creationId xmlns:p14="http://schemas.microsoft.com/office/powerpoint/2010/main" val="355125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7FE1FE16-39F7-4374-B8FE-68C4BD47E038}"/>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29FE2097-CB7C-4B16-9DC1-BDFD3185EF26}"/>
              </a:ext>
            </a:extLst>
          </p:cNvPr>
          <p:cNvSpPr>
            <a:spLocks noGrp="1"/>
          </p:cNvSpPr>
          <p:nvPr>
            <p:ph type="sldNum" sz="quarter" idx="4"/>
          </p:nvPr>
        </p:nvSpPr>
        <p:spPr/>
        <p:txBody>
          <a:bodyPr/>
          <a:lstStyle/>
          <a:p>
            <a:fld id="{B266F0CF-D303-475F-943A-730B13ED5BD8}" type="slidenum">
              <a:rPr lang="en-CA" smtClean="0"/>
              <a:t>9</a:t>
            </a:fld>
            <a:endParaRPr lang="en-CA" dirty="0"/>
          </a:p>
        </p:txBody>
      </p:sp>
      <p:sp>
        <p:nvSpPr>
          <p:cNvPr id="5" name="Rectangle: Top Corners Rounded 4">
            <a:extLst>
              <a:ext uri="{FF2B5EF4-FFF2-40B4-BE49-F238E27FC236}">
                <a16:creationId xmlns:a16="http://schemas.microsoft.com/office/drawing/2014/main" id="{8F06181A-B7D8-43E3-BB5B-640428C7CCB0}"/>
              </a:ext>
            </a:extLst>
          </p:cNvPr>
          <p:cNvSpPr/>
          <p:nvPr/>
        </p:nvSpPr>
        <p:spPr>
          <a:xfrm rot="5400000">
            <a:off x="5144403" y="-44222"/>
            <a:ext cx="924233" cy="11213043"/>
          </a:xfrm>
          <a:prstGeom prst="round2SameRect">
            <a:avLst>
              <a:gd name="adj1" fmla="val 29433"/>
              <a:gd name="adj2" fmla="val 0"/>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Icon&#10;&#10;Description automatically generated">
            <a:extLst>
              <a:ext uri="{FF2B5EF4-FFF2-40B4-BE49-F238E27FC236}">
                <a16:creationId xmlns:a16="http://schemas.microsoft.com/office/drawing/2014/main" id="{6444DC8C-015C-405E-8CF0-434CC217D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4964" y="5112300"/>
            <a:ext cx="900000" cy="900000"/>
          </a:xfrm>
          <a:prstGeom prst="rect">
            <a:avLst/>
          </a:prstGeom>
        </p:spPr>
      </p:pic>
      <p:pic>
        <p:nvPicPr>
          <p:cNvPr id="11" name="Picture 10" descr="Icon&#10;&#10;Description automatically generated">
            <a:extLst>
              <a:ext uri="{FF2B5EF4-FFF2-40B4-BE49-F238E27FC236}">
                <a16:creationId xmlns:a16="http://schemas.microsoft.com/office/drawing/2014/main" id="{7449FE10-4EF0-4036-B373-4331F280EA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8103" y="5076300"/>
            <a:ext cx="972000" cy="972000"/>
          </a:xfrm>
          <a:prstGeom prst="rect">
            <a:avLst/>
          </a:prstGeom>
        </p:spPr>
      </p:pic>
      <p:pic>
        <p:nvPicPr>
          <p:cNvPr id="13" name="Picture 12" descr="Icon&#10;&#10;Description automatically generated">
            <a:extLst>
              <a:ext uri="{FF2B5EF4-FFF2-40B4-BE49-F238E27FC236}">
                <a16:creationId xmlns:a16="http://schemas.microsoft.com/office/drawing/2014/main" id="{7A9CCACB-A8E7-46D6-B824-0213E9592B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3242" y="5094300"/>
            <a:ext cx="936000" cy="936000"/>
          </a:xfrm>
          <a:prstGeom prst="rect">
            <a:avLst/>
          </a:prstGeom>
        </p:spPr>
      </p:pic>
      <p:pic>
        <p:nvPicPr>
          <p:cNvPr id="15" name="Picture 14">
            <a:extLst>
              <a:ext uri="{FF2B5EF4-FFF2-40B4-BE49-F238E27FC236}">
                <a16:creationId xmlns:a16="http://schemas.microsoft.com/office/drawing/2014/main" id="{CF4E3671-3620-4ADC-B6C7-1D4AE97C508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632382" y="5195981"/>
            <a:ext cx="732639" cy="732639"/>
          </a:xfrm>
          <a:prstGeom prst="rect">
            <a:avLst/>
          </a:prstGeom>
        </p:spPr>
      </p:pic>
      <p:sp>
        <p:nvSpPr>
          <p:cNvPr id="16" name="Title 1">
            <a:extLst>
              <a:ext uri="{FF2B5EF4-FFF2-40B4-BE49-F238E27FC236}">
                <a16:creationId xmlns:a16="http://schemas.microsoft.com/office/drawing/2014/main" id="{5395CD01-C93C-408A-9EDE-C019B1A0BCA9}"/>
              </a:ext>
            </a:extLst>
          </p:cNvPr>
          <p:cNvSpPr>
            <a:spLocks noGrp="1"/>
          </p:cNvSpPr>
          <p:nvPr>
            <p:ph type="title"/>
          </p:nvPr>
        </p:nvSpPr>
        <p:spPr>
          <a:xfrm>
            <a:off x="201613" y="147638"/>
            <a:ext cx="11503025" cy="547687"/>
          </a:xfrm>
        </p:spPr>
        <p:txBody>
          <a:bodyPr>
            <a:normAutofit/>
          </a:bodyPr>
          <a:lstStyle/>
          <a:p>
            <a:r>
              <a:rPr lang="fr-CA" sz="3200">
                <a:effectLst/>
                <a:latin typeface="Arial" panose="020B0604020202020204" pitchFamily="34" charset="0"/>
                <a:ea typeface="Calibri" panose="020F0502020204030204" pitchFamily="34" charset="0"/>
              </a:rPr>
              <a:t>Modèle hybride / Vision de Milieu de travail GC</a:t>
            </a:r>
            <a:endParaRPr lang="fr-CA" sz="3200">
              <a:solidFill>
                <a:schemeClr val="bg1">
                  <a:lumMod val="75000"/>
                </a:schemeClr>
              </a:solidFill>
            </a:endParaRPr>
          </a:p>
        </p:txBody>
      </p:sp>
      <p:sp>
        <p:nvSpPr>
          <p:cNvPr id="18" name="TextBox 17">
            <a:extLst>
              <a:ext uri="{FF2B5EF4-FFF2-40B4-BE49-F238E27FC236}">
                <a16:creationId xmlns:a16="http://schemas.microsoft.com/office/drawing/2014/main" id="{77E51417-35D2-4970-9F17-6AB91FFEF6F8}"/>
              </a:ext>
            </a:extLst>
          </p:cNvPr>
          <p:cNvSpPr txBox="1"/>
          <p:nvPr/>
        </p:nvSpPr>
        <p:spPr>
          <a:xfrm>
            <a:off x="201613" y="1932363"/>
            <a:ext cx="11011428" cy="3046988"/>
          </a:xfrm>
          <a:prstGeom prst="rect">
            <a:avLst/>
          </a:prstGeom>
          <a:noFill/>
        </p:spPr>
        <p:txBody>
          <a:bodyPr wrap="square">
            <a:spAutoFit/>
          </a:bodyPr>
          <a:lstStyle/>
          <a:p>
            <a:pPr marL="285750" indent="-285750">
              <a:buFont typeface="Arial" panose="020B0604020202020204" pitchFamily="34" charset="0"/>
              <a:buChar char="•"/>
            </a:pPr>
            <a:r>
              <a:rPr lang="fr-CA" sz="2400" b="1" dirty="0">
                <a:solidFill>
                  <a:schemeClr val="bg1">
                    <a:lumMod val="10000"/>
                  </a:schemeClr>
                </a:solidFill>
                <a:effectLst/>
                <a:latin typeface="Arial" panose="020B0604020202020204" pitchFamily="34" charset="0"/>
                <a:ea typeface="Calibri" panose="020F0502020204030204" pitchFamily="34" charset="0"/>
              </a:rPr>
              <a:t>Milieu de travail GC </a:t>
            </a:r>
            <a:r>
              <a:rPr lang="fr-CA" sz="2400" dirty="0">
                <a:solidFill>
                  <a:schemeClr val="bg1">
                    <a:lumMod val="10000"/>
                  </a:schemeClr>
                </a:solidFill>
                <a:effectLst/>
                <a:latin typeface="Arial" panose="020B0604020202020204" pitchFamily="34" charset="0"/>
                <a:ea typeface="Calibri" panose="020F0502020204030204" pitchFamily="34" charset="0"/>
              </a:rPr>
              <a:t>permet aux employés de profiter des avantages de travailler ensemble, comme développer des relations solides et une cohésion d’équipe, apprendre des autres et de leurs expériences, faire du </a:t>
            </a:r>
            <a:r>
              <a:rPr lang="fr-CA" sz="2400" dirty="0">
                <a:solidFill>
                  <a:schemeClr val="bg1">
                    <a:lumMod val="10000"/>
                  </a:schemeClr>
                </a:solidFill>
                <a:latin typeface="Arial" panose="020B0604020202020204" pitchFamily="34" charset="0"/>
                <a:ea typeface="Calibri" panose="020F0502020204030204" pitchFamily="34" charset="0"/>
              </a:rPr>
              <a:t>remue-méninges</a:t>
            </a:r>
            <a:r>
              <a:rPr lang="fr-CA" sz="2400" dirty="0">
                <a:solidFill>
                  <a:schemeClr val="bg1">
                    <a:lumMod val="10000"/>
                  </a:schemeClr>
                </a:solidFill>
                <a:effectLst/>
                <a:latin typeface="Arial" panose="020B0604020202020204" pitchFamily="34" charset="0"/>
                <a:ea typeface="Calibri" panose="020F0502020204030204" pitchFamily="34" charset="0"/>
              </a:rPr>
              <a:t> ou accueillir des nouveaux membres dans l’équipe. </a:t>
            </a:r>
          </a:p>
          <a:p>
            <a:pPr marL="285750" indent="-285750">
              <a:buFont typeface="Arial" panose="020B0604020202020204" pitchFamily="34" charset="0"/>
              <a:buChar char="•"/>
            </a:pPr>
            <a:r>
              <a:rPr lang="fr-CA" sz="2400" b="1" dirty="0">
                <a:solidFill>
                  <a:schemeClr val="bg1">
                    <a:lumMod val="10000"/>
                  </a:schemeClr>
                </a:solidFill>
                <a:effectLst/>
                <a:latin typeface="Arial" panose="020B0604020202020204" pitchFamily="34" charset="0"/>
                <a:ea typeface="Calibri" panose="020F0502020204030204" pitchFamily="34" charset="0"/>
              </a:rPr>
              <a:t>Les espaces de cotravail GC </a:t>
            </a:r>
            <a:r>
              <a:rPr lang="fr-CA" sz="2400" dirty="0">
                <a:solidFill>
                  <a:schemeClr val="bg1">
                    <a:lumMod val="10000"/>
                  </a:schemeClr>
                </a:solidFill>
                <a:effectLst/>
                <a:latin typeface="Arial" panose="020B0604020202020204" pitchFamily="34" charset="0"/>
                <a:ea typeface="Calibri" panose="020F0502020204030204" pitchFamily="34" charset="0"/>
              </a:rPr>
              <a:t>permettent aux employés de travailler à partir d’un espace de travail commun comme alternative à leur domicile ou à leur lieu de travail central habituel, ou comme point de rencontre entre deux réunions.</a:t>
            </a:r>
          </a:p>
        </p:txBody>
      </p:sp>
      <p:sp>
        <p:nvSpPr>
          <p:cNvPr id="14" name="TextBox 17">
            <a:extLst>
              <a:ext uri="{FF2B5EF4-FFF2-40B4-BE49-F238E27FC236}">
                <a16:creationId xmlns:a16="http://schemas.microsoft.com/office/drawing/2014/main" id="{8287CCED-73AA-420A-B7D6-23F467ADBC3A}"/>
              </a:ext>
            </a:extLst>
          </p:cNvPr>
          <p:cNvSpPr txBox="1"/>
          <p:nvPr/>
        </p:nvSpPr>
        <p:spPr>
          <a:xfrm>
            <a:off x="0" y="1132235"/>
            <a:ext cx="12192000" cy="461665"/>
          </a:xfrm>
          <a:prstGeom prst="rect">
            <a:avLst/>
          </a:prstGeom>
          <a:noFill/>
        </p:spPr>
        <p:txBody>
          <a:bodyPr wrap="square">
            <a:spAutoFit/>
          </a:bodyPr>
          <a:lstStyle/>
          <a:p>
            <a:pPr algn="ctr"/>
            <a:r>
              <a:rPr lang="fr-CA" sz="2400" b="1" dirty="0">
                <a:solidFill>
                  <a:schemeClr val="accent1">
                    <a:lumMod val="75000"/>
                  </a:schemeClr>
                </a:solidFill>
                <a:effectLst/>
                <a:latin typeface="Arial" panose="020B0604020202020204" pitchFamily="34" charset="0"/>
                <a:ea typeface="Calibri" panose="020F0502020204030204" pitchFamily="34" charset="0"/>
              </a:rPr>
              <a:t>Le travail est une activité, pas un lieu </a:t>
            </a:r>
            <a:endParaRPr lang="fr-CA" sz="2400" dirty="0">
              <a:solidFill>
                <a:schemeClr val="accent1">
                  <a:lumMod val="75000"/>
                </a:schemeClr>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05839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41708|-9405952|-16762020|-5751438|-5151986|PSPC&quot;,&quot;Id&quot;:&quot;63c1967f3041463a5084d33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SPC">
  <a:themeElements>
    <a:clrScheme name="PSPC">
      <a:dk1>
        <a:srgbClr val="000000"/>
      </a:dk1>
      <a:lt1>
        <a:srgbClr val="F1F2F2"/>
      </a:lt1>
      <a:dk2>
        <a:srgbClr val="000000"/>
      </a:dk2>
      <a:lt2>
        <a:srgbClr val="F1F2F2"/>
      </a:lt2>
      <a:accent1>
        <a:srgbClr val="1E3652"/>
      </a:accent1>
      <a:accent2>
        <a:srgbClr val="636466"/>
      </a:accent2>
      <a:accent3>
        <a:srgbClr val="C3D941"/>
      </a:accent3>
      <a:accent4>
        <a:srgbClr val="A79F8F"/>
      </a:accent4>
      <a:accent5>
        <a:srgbClr val="BB583E"/>
      </a:accent5>
      <a:accent6>
        <a:srgbClr val="9D1F63"/>
      </a:accent6>
      <a:hlink>
        <a:srgbClr val="1E3652"/>
      </a:hlink>
      <a:folHlink>
        <a:srgbClr val="9D1F63"/>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PC" id="{66650124-61F8-4635-A014-276169D70544}" vid="{4A503D3E-0C2A-44FE-9FD5-9270B3E6C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PSPC</Template>
  <TotalTime>1799</TotalTime>
  <Words>925</Words>
  <Application>Microsoft Office PowerPoint</Application>
  <PresentationFormat>Grand écran</PresentationFormat>
  <Paragraphs>97</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Symbol</vt:lpstr>
      <vt:lpstr>Times New Roman</vt:lpstr>
      <vt:lpstr>PSPC</vt:lpstr>
      <vt:lpstr>L’avenir du travail du point de vue de l’immobilier </vt:lpstr>
      <vt:lpstr>Bienvenue</vt:lpstr>
      <vt:lpstr>Ordre du jour</vt:lpstr>
      <vt:lpstr>Un environnement mondial en évolution</vt:lpstr>
      <vt:lpstr>Un changement global</vt:lpstr>
      <vt:lpstr>La réalité postpandémie</vt:lpstr>
      <vt:lpstr>En cours à SPAC</vt:lpstr>
      <vt:lpstr>Le modèle hybride</vt:lpstr>
      <vt:lpstr>Modèle hybride / Vision de Milieu de travail GC</vt:lpstr>
      <vt:lpstr>Modèle hybride : Plan à long terme des locaux à bureaux / Modèle en étoile</vt:lpstr>
      <vt:lpstr>Harmoniser le modèle hybride avec les priorités du gouvernement</vt:lpstr>
      <vt:lpstr>Initiatives d’écologisation </vt:lpstr>
      <vt:lpstr>Un espace de travail accessible pour tous</vt:lpstr>
      <vt:lpstr>L’importance de la réconciliation </vt:lpstr>
      <vt:lpstr>Conclusion</vt:lpstr>
      <vt:lpstr>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Benoit.Casey@pwgsc.gc.ca</dc:creator>
  <cp:keywords>, docId:366DF5725FF0B1222528322E3F0D28D1</cp:keywords>
  <cp:lastModifiedBy>Robert-Ouellet, Morgane (SPAC/PSPC)</cp:lastModifiedBy>
  <cp:revision>96</cp:revision>
  <dcterms:created xsi:type="dcterms:W3CDTF">2020-07-30T03:13:02Z</dcterms:created>
  <dcterms:modified xsi:type="dcterms:W3CDTF">2023-01-17T18:40:14Z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-1060257275</vt:i4>
  </property>
  <property fmtid="{D5CDD505-2E9C-101B-9397-08002B2CF9AE}" pid="3" name="_NewReviewCycle">
    <vt:lpwstr/>
  </property>
  <property fmtid="{D5CDD505-2E9C-101B-9397-08002B2CF9AE}" pid="4" name="_EmailSubject">
    <vt:lpwstr>PPT FR et EN comparative review</vt:lpwstr>
  </property>
  <property fmtid="{D5CDD505-2E9C-101B-9397-08002B2CF9AE}" pid="5" name="_AuthorEmail">
    <vt:lpwstr>Camilina.Daoud@tpsgc-pwgsc.gc.ca</vt:lpwstr>
  </property>
  <property fmtid="{D5CDD505-2E9C-101B-9397-08002B2CF9AE}" pid="6" name="_AuthorEmailDisplayName">
    <vt:lpwstr>Daoud, Camilina (SPAC/PSPC)</vt:lpwstr>
  </property>
  <property fmtid="{D5CDD505-2E9C-101B-9397-08002B2CF9AE}" pid="7" name="_PreviousAdHocReviewCycleID">
    <vt:i4>-1060257275</vt:i4>
  </property>
</Properties>
</file>