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8"/>
  </p:notesMasterIdLst>
  <p:sldIdLst>
    <p:sldId id="256" r:id="rId5"/>
    <p:sldId id="277" r:id="rId6"/>
    <p:sldId id="278" r:id="rId7"/>
    <p:sldId id="275" r:id="rId8"/>
    <p:sldId id="257" r:id="rId9"/>
    <p:sldId id="263" r:id="rId10"/>
    <p:sldId id="279" r:id="rId11"/>
    <p:sldId id="296" r:id="rId12"/>
    <p:sldId id="295" r:id="rId13"/>
    <p:sldId id="301" r:id="rId14"/>
    <p:sldId id="280" r:id="rId15"/>
    <p:sldId id="300" r:id="rId16"/>
    <p:sldId id="266" r:id="rId17"/>
    <p:sldId id="273" r:id="rId18"/>
    <p:sldId id="282" r:id="rId19"/>
    <p:sldId id="276" r:id="rId20"/>
    <p:sldId id="297" r:id="rId21"/>
    <p:sldId id="302" r:id="rId22"/>
    <p:sldId id="288" r:id="rId23"/>
    <p:sldId id="260" r:id="rId24"/>
    <p:sldId id="283" r:id="rId25"/>
    <p:sldId id="284" r:id="rId26"/>
    <p:sldId id="285" r:id="rId27"/>
    <p:sldId id="286" r:id="rId28"/>
    <p:sldId id="269" r:id="rId29"/>
    <p:sldId id="287" r:id="rId30"/>
    <p:sldId id="271" r:id="rId31"/>
    <p:sldId id="290" r:id="rId32"/>
    <p:sldId id="292" r:id="rId33"/>
    <p:sldId id="294" r:id="rId34"/>
    <p:sldId id="298" r:id="rId35"/>
    <p:sldId id="291" r:id="rId36"/>
    <p:sldId id="262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uli" panose="020B0604020202020204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32581-62A1-44C9-B790-C561DF20E974}" vWet="4" dt="2023-09-06T14:15:27.569"/>
    <p1510:client id="{3B7F7DFB-F954-3BA7-E976-7BDAF03B0FF3}" v="1" dt="2023-09-12T19:57:24.434"/>
    <p1510:client id="{51D43B56-0BF8-FC35-25D5-1A61482A4537}" v="737" dt="2023-09-12T14:36:32.754"/>
    <p1510:client id="{5427A251-15B1-4598-912E-9932B57FA902}" v="1" dt="2023-09-13T13:12:23.286"/>
    <p1510:client id="{7A82DC12-6E9E-7B19-91EE-C2B86DC2CB79}" v="188" dt="2023-09-06T14:27:02.839"/>
    <p1510:client id="{8CA311BB-E705-F253-B41B-BD0D118FF67A}" v="37" dt="2023-09-06T13:58:06.282"/>
    <p1510:client id="{8DB2D793-6B91-6A12-C486-EABE2AF0FAB8}" v="218" dt="2023-09-06T13:58:07.866"/>
    <p1510:client id="{910C3574-3A03-C52A-3EB5-93446E5269D4}" v="601" dt="2023-09-12T19:53:26.264"/>
    <p1510:client id="{B3D977D0-80CC-76AC-8AB5-49CE13E55589}" v="1015" dt="2023-09-12T18:49:39.189"/>
    <p1510:client id="{B58AFA03-3F0C-07E7-F7CD-AA7A08FD5AFA}" v="9" dt="2023-09-13T12:39:19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6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8979-0745-4DC3-96B1-2A2B5B3D58C7}" type="datetimeFigureOut"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60DA4-CB32-43F8-9C09-99F06513E30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9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0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24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7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99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63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60DA4-CB32-43F8-9C09-99F06513E301}" type="slidenum"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01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tting, water, white, man&#10;&#10;Description automatically generated">
            <a:extLst>
              <a:ext uri="{FF2B5EF4-FFF2-40B4-BE49-F238E27FC236}">
                <a16:creationId xmlns:a16="http://schemas.microsoft.com/office/drawing/2014/main" id="{A9EC5115-875F-CA4F-AACC-EA9E722BE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736" cy="6857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170857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943600"/>
            <a:ext cx="2743200" cy="77787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US"/>
              <a:t>PRESENTOR: </a:t>
            </a:r>
          </a:p>
          <a:p>
            <a:r>
              <a:rPr lang="en-US"/>
              <a:t>DATE: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DD9E25-CD77-154B-A257-7E74803F7C2F}"/>
              </a:ext>
            </a:extLst>
          </p:cNvPr>
          <p:cNvSpPr/>
          <p:nvPr userDrawn="1"/>
        </p:nvSpPr>
        <p:spPr>
          <a:xfrm>
            <a:off x="9094304" y="0"/>
            <a:ext cx="2590889" cy="214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BB3B86-F0E8-2E44-B77B-94F62FB4D0E3}"/>
              </a:ext>
            </a:extLst>
          </p:cNvPr>
          <p:cNvSpPr/>
          <p:nvPr userDrawn="1"/>
        </p:nvSpPr>
        <p:spPr>
          <a:xfrm>
            <a:off x="9094304" y="6162428"/>
            <a:ext cx="2590889" cy="695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90FE44-A3D7-BA48-A0A7-FD1F1A34D3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5" y="6094406"/>
            <a:ext cx="1761066" cy="8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itting, water, white, man&#10;&#10;Description automatically generated">
            <a:extLst>
              <a:ext uri="{FF2B5EF4-FFF2-40B4-BE49-F238E27FC236}">
                <a16:creationId xmlns:a16="http://schemas.microsoft.com/office/drawing/2014/main" id="{815E5784-93A5-434C-85A6-13E3BCEE9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4"/>
            <a:ext cx="12192736" cy="6857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609" y="2224838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8F58F-98CE-B743-9A36-B0927A915260}"/>
              </a:ext>
            </a:extLst>
          </p:cNvPr>
          <p:cNvSpPr/>
          <p:nvPr userDrawn="1"/>
        </p:nvSpPr>
        <p:spPr>
          <a:xfrm>
            <a:off x="3817161" y="3520033"/>
            <a:ext cx="135012" cy="1350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9CCFB-F6BE-7A4C-B5A6-E796D97AAFDA}"/>
              </a:ext>
            </a:extLst>
          </p:cNvPr>
          <p:cNvSpPr/>
          <p:nvPr userDrawn="1"/>
        </p:nvSpPr>
        <p:spPr>
          <a:xfrm>
            <a:off x="9094304" y="0"/>
            <a:ext cx="2590889" cy="214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CCB8C1-1D3B-6143-B973-AB096A336D7A}"/>
              </a:ext>
            </a:extLst>
          </p:cNvPr>
          <p:cNvSpPr/>
          <p:nvPr userDrawn="1"/>
        </p:nvSpPr>
        <p:spPr>
          <a:xfrm>
            <a:off x="9094304" y="6162428"/>
            <a:ext cx="2590889" cy="695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2BFD58-896C-BA40-B7D1-E1EA4605EE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5" y="6094406"/>
            <a:ext cx="1761066" cy="8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0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D72AE9C-8B3C-8B4B-99F1-E1E4587890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BE7B35A-B25D-894B-B3C2-1DE8E3205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7D8AA2F-E1E4-7545-9F41-40E2D2CC7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1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itting, water, white, man&#10;&#10;Description automatically generated">
            <a:extLst>
              <a:ext uri="{FF2B5EF4-FFF2-40B4-BE49-F238E27FC236}">
                <a16:creationId xmlns:a16="http://schemas.microsoft.com/office/drawing/2014/main" id="{1D5C9FF6-9937-B14A-BAE6-9BF870131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4"/>
            <a:ext cx="12192736" cy="6857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65684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6A68E4-A453-1543-AD8A-FBBCEB166279}"/>
              </a:ext>
            </a:extLst>
          </p:cNvPr>
          <p:cNvSpPr/>
          <p:nvPr userDrawn="1"/>
        </p:nvSpPr>
        <p:spPr>
          <a:xfrm>
            <a:off x="9094304" y="0"/>
            <a:ext cx="2590889" cy="214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4ABECA-003A-9645-A790-2AB83EF28F22}"/>
              </a:ext>
            </a:extLst>
          </p:cNvPr>
          <p:cNvSpPr/>
          <p:nvPr userDrawn="1"/>
        </p:nvSpPr>
        <p:spPr>
          <a:xfrm>
            <a:off x="9094304" y="6162428"/>
            <a:ext cx="2590889" cy="6955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D0EF64-0EFE-D642-AD20-A94EFD9F9A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35" y="6103200"/>
            <a:ext cx="1761066" cy="8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7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B7F4EAA-1DC9-874A-A9D3-6E24E5BA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8ACD956-831B-0742-9A44-D56B2888F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8B177DC-3A1D-254A-8B48-87BDD3EA0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0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E046EE5-E670-514A-88A8-0CC6C15C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A060ADC-D4E5-964D-B615-4EA47166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58F8686-FA70-2345-A8E9-7BF2FDB14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8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C75CCA7-15DC-7546-91A1-051EF6687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0F312C9-A1A0-A34D-BB3F-2735733EA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5A942A2-B040-5C47-8BFF-687A20C0C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54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uilding, black, man, air&#10;&#10;Description automatically generated">
            <a:extLst>
              <a:ext uri="{FF2B5EF4-FFF2-40B4-BE49-F238E27FC236}">
                <a16:creationId xmlns:a16="http://schemas.microsoft.com/office/drawing/2014/main" id="{3096E467-1A6B-224D-80D3-C8CF31944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1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EDEA4F4-3501-EC4B-B15C-CAE300348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70857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9D47530-026A-2E44-8083-A8FE46EABB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725863"/>
            <a:ext cx="7562850" cy="6064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- Author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0347E4-96A0-FA4F-AD4D-0F17032A7D36}"/>
              </a:ext>
            </a:extLst>
          </p:cNvPr>
          <p:cNvSpPr/>
          <p:nvPr userDrawn="1"/>
        </p:nvSpPr>
        <p:spPr>
          <a:xfrm>
            <a:off x="9094304" y="0"/>
            <a:ext cx="2590889" cy="214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65F719E-8821-D44C-AECE-5A9406F52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1021DD3-53EA-F845-ACE9-9BC7E97F0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35520B2-25C0-7746-A40C-A826CCC69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7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88CD1AC-3AFA-844E-B0E1-24A7B936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79DE74F-E5FB-8442-8AA1-1853D3995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049198-9C7D-8046-A31F-32FCC25EA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FE4D198-4B07-D244-8132-A76D5BF4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F335113-F747-A146-9BDC-CB34D60FE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21DFDB3-664C-CD4A-A311-03058937B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1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33C44-9EBC-904E-A48F-AA0B2BE1486E}"/>
              </a:ext>
            </a:extLst>
          </p:cNvPr>
          <p:cNvSpPr/>
          <p:nvPr userDrawn="1"/>
        </p:nvSpPr>
        <p:spPr>
          <a:xfrm>
            <a:off x="9094304" y="0"/>
            <a:ext cx="2590889" cy="2147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6B37171-A6E5-1045-AAA5-FED79C6F7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D0DEABC-B97F-B445-B002-350991B5248B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DFA3ECA-8598-6B4D-9B1A-66D95BDA2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CCD2A4B-7267-CA49-91F9-73722AFDA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D17E1D-A819-7848-A05D-98A131DB80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4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.ca/en/government/publicservice/wellness-inclusion-diversity-public-service.html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en/department-national-defence/services/benefits-military/conflict-misconduct/new-workplace-harassment-and-violence-prevention-regulations-for-defence-team-public-servants-bill-c65/negative-behaviours-continuum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93FB-D14C-4A27-A15F-98BD6A56E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17435"/>
            <a:ext cx="9144000" cy="2387600"/>
          </a:xfrm>
        </p:spPr>
        <p:txBody>
          <a:bodyPr/>
          <a:lstStyle/>
          <a:p>
            <a:r>
              <a:rPr lang="en-US"/>
              <a:t>Managing Workplace Investigations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DC772-4CE5-40C0-84F2-128802D07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682148"/>
            <a:ext cx="9144000" cy="15756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Workplace Investigations in the Public Service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C1C38B-120F-7F40-9F52-38CB8F33A0E8}"/>
              </a:ext>
            </a:extLst>
          </p:cNvPr>
          <p:cNvSpPr/>
          <p:nvPr/>
        </p:nvSpPr>
        <p:spPr>
          <a:xfrm>
            <a:off x="6096000" y="3068443"/>
            <a:ext cx="143706" cy="14370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6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F34B99-B965-2ED8-80CC-3BAD1B215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017978"/>
              </p:ext>
            </p:extLst>
          </p:nvPr>
        </p:nvGraphicFramePr>
        <p:xfrm>
          <a:off x="1173214" y="573221"/>
          <a:ext cx="10269649" cy="5197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1270">
                  <a:extLst>
                    <a:ext uri="{9D8B030D-6E8A-4147-A177-3AD203B41FA5}">
                      <a16:colId xmlns:a16="http://schemas.microsoft.com/office/drawing/2014/main" val="1720304888"/>
                    </a:ext>
                  </a:extLst>
                </a:gridCol>
                <a:gridCol w="5258379">
                  <a:extLst>
                    <a:ext uri="{9D8B030D-6E8A-4147-A177-3AD203B41FA5}">
                      <a16:colId xmlns:a16="http://schemas.microsoft.com/office/drawing/2014/main" val="3196652671"/>
                    </a:ext>
                  </a:extLst>
                </a:gridCol>
              </a:tblGrid>
              <a:tr h="424325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</a:rPr>
                        <a:t>Valid Performance Management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</a:rPr>
                        <a:t>Harassment / Bullying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049272"/>
                  </a:ext>
                </a:extLst>
              </a:tr>
              <a:tr h="4773665"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A reasonable action taken by an employer or supervisor relating to the management and direction of workers or the workplace 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Legitimate criticism, so long as it is warranted based on performance issues.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Offering constructive feedback, guidance, advice about work-related behavior 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Acting in good faith to address workplace issues.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Allocation of work resources, workload, evaluating performance, discipline actions when done reasonably and fairly </a:t>
                      </a: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Start the conversation with, "How can I support you....?"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Use of intimidating, offensive, degrading or humiliating and/or vexatious language or conduct 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Evidence of animosity and reprisals 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Bad faith behavior </a:t>
                      </a:r>
                      <a:endParaRPr lang="en-US">
                        <a:effectLst/>
                      </a:endParaRP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</a:rPr>
                        <a:t>Disproportionate discipline </a:t>
                      </a: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Rare for a single event to amount to harassment, but it is possible </a:t>
                      </a:r>
                    </a:p>
                    <a:p>
                      <a:pPr marL="34290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>
                          <a:effectLst/>
                          <a:ea typeface="Times New Roman" panose="02020603050405020304" pitchFamily="18" charset="0"/>
                        </a:rPr>
                        <a:t>E-mail and electronic communications can more easily lead to misunderstandings around tone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5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44FBAA6-0D48-B27F-4E9C-6463E62DB2B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1C33-64D6-8F48-64E4-8EB6A2B6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63" y="7884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/>
              <a:t>Treasury Bo</a:t>
            </a:r>
            <a:r>
              <a:rPr lang="en-US">
                <a:solidFill>
                  <a:srgbClr val="000000"/>
                </a:solidFill>
                <a:latin typeface="Muli"/>
                <a:cs typeface="Helvetica"/>
              </a:rPr>
              <a:t>ard Directive on the Prevention and Resolution of Workplace Harassment and Violence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07DA-810C-DA9A-D2C9-52982C5A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607" y="178238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r>
              <a:rPr lang="en-US"/>
              <a:t>Focus on prevention and early resolution (4.1.2)</a:t>
            </a:r>
          </a:p>
          <a:p>
            <a:r>
              <a:rPr lang="en-US"/>
              <a:t>Workplace trainings are required and should consider intersectional aspects of harassment (4.1.3)</a:t>
            </a:r>
          </a:p>
          <a:p>
            <a:r>
              <a:rPr lang="en-US"/>
              <a:t>Engage internal resources if parties are open to conciliation (4.1.8)</a:t>
            </a:r>
          </a:p>
          <a:p>
            <a:r>
              <a:rPr lang="en-US"/>
              <a:t>Focus on restoration of workplace well-being (4.1.10)</a:t>
            </a:r>
          </a:p>
          <a:p>
            <a:r>
              <a:rPr lang="en-US"/>
              <a:t>Allegations of criminal offences must be reported to relevant authorities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11C6E-7BD7-1CDB-ABA5-140BE4952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PSDPA (whistleblower legislation)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CC6F-F204-FA3E-B22C-9F5FA2736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67" y="1571625"/>
            <a:ext cx="6667970" cy="43795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000000"/>
                </a:solidFill>
                <a:ea typeface="+mn-lt"/>
                <a:cs typeface="+mn-lt"/>
              </a:rPr>
              <a:t>8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 This Act applies in respect of the following wrongdoings in or relating to the public sector: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(a)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 a contravention of any Act of Parliament or of the legislature of a province, or of any regulations made under any such Act, other than a contravention of section 19 of this Act;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(b)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 a misuse of public funds or a public asset;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(c)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 a </a:t>
            </a:r>
            <a:r>
              <a:rPr lang="en-US" sz="1800">
                <a:solidFill>
                  <a:srgbClr val="333333"/>
                </a:solidFill>
                <a:highlight>
                  <a:srgbClr val="FFFF00"/>
                </a:highlight>
                <a:ea typeface="+mn-lt"/>
                <a:cs typeface="+mn-lt"/>
              </a:rPr>
              <a:t>gross mismanagement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 in the public sector;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(d)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 an act or omission that creates a substantial and specific danger to the life, health or safety of persons, or to the environment, other than a danger that is inherent in the performance of the duties or functions of a public servant;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(e)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 a </a:t>
            </a:r>
            <a:r>
              <a:rPr lang="en-US" sz="1800">
                <a:solidFill>
                  <a:srgbClr val="333333"/>
                </a:solidFill>
                <a:highlight>
                  <a:srgbClr val="FFFF00"/>
                </a:highlight>
                <a:ea typeface="+mn-lt"/>
                <a:cs typeface="+mn-lt"/>
              </a:rPr>
              <a:t>serious breach of a code of conduct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 established under section 5 or 6; and</a:t>
            </a:r>
            <a:endParaRPr lang="en-US" sz="1800"/>
          </a:p>
          <a:p>
            <a:r>
              <a:rPr lang="en-US" sz="1800" b="1">
                <a:ea typeface="+mn-lt"/>
                <a:cs typeface="+mn-lt"/>
              </a:rPr>
              <a:t>(f)</a:t>
            </a:r>
            <a:r>
              <a:rPr lang="en-US" sz="1800">
                <a:solidFill>
                  <a:srgbClr val="333333"/>
                </a:solidFill>
                <a:ea typeface="+mn-lt"/>
                <a:cs typeface="+mn-lt"/>
              </a:rPr>
              <a:t> knowingly directing or counselling a person to commit a wrongdoing set out in any of paragraphs (a) to (e).</a:t>
            </a:r>
            <a:endParaRPr lang="en-US" sz="1800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red whistle with a white background&#10;&#10;Description automatically generated">
            <a:extLst>
              <a:ext uri="{FF2B5EF4-FFF2-40B4-BE49-F238E27FC236}">
                <a16:creationId xmlns:a16="http://schemas.microsoft.com/office/drawing/2014/main" id="{DC3FD585-9668-F6DE-C03B-694384350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585" y="2110741"/>
            <a:ext cx="3288829" cy="16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- PSDPA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Investigations into complaints are to be conducted as informally and expeditiously as possible (section 19.7(2))</a:t>
            </a:r>
          </a:p>
          <a:p>
            <a:r>
              <a:rPr lang="en-US"/>
              <a:t>At any time during the investigation, the investigator may recommend to the Commissioner that a conciliator be appointed to attempt to bring about a settlement </a:t>
            </a:r>
          </a:p>
          <a:p>
            <a:r>
              <a:rPr lang="en-US"/>
              <a:t>As soon as possible after the conclusion of the investigation, the investigator must submit a report of their findings to the Commissioner</a:t>
            </a:r>
          </a:p>
          <a:p>
            <a:r>
              <a:rPr lang="en-US"/>
              <a:t>If, after receipt of the report, the Commissioner believes an application to the Tribunal is warranted, the Commissioner may apply to the Tribunal for a determination of whether or not reprisal was taken </a:t>
            </a:r>
          </a:p>
        </p:txBody>
      </p:sp>
    </p:spTree>
    <p:extLst>
      <p:ext uri="{BB962C8B-B14F-4D97-AF65-F5344CB8AC3E}">
        <p14:creationId xmlns:p14="http://schemas.microsoft.com/office/powerpoint/2010/main" val="173625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 – PSDPA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If the Tribunal determines that a reprisal was taken, they will make:</a:t>
            </a:r>
          </a:p>
          <a:p>
            <a:pPr lvl="1"/>
            <a:r>
              <a:rPr lang="en-US"/>
              <a:t>An order for a remedy in favour of the complainant; or</a:t>
            </a:r>
          </a:p>
          <a:p>
            <a:pPr lvl="1"/>
            <a:r>
              <a:rPr lang="en-US"/>
              <a:t>An order for a remedy in favour of the complainant and an order respecting disciplinary action against the person who made the reprising acting</a:t>
            </a:r>
          </a:p>
        </p:txBody>
      </p:sp>
    </p:spTree>
    <p:extLst>
      <p:ext uri="{BB962C8B-B14F-4D97-AF65-F5344CB8AC3E}">
        <p14:creationId xmlns:p14="http://schemas.microsoft.com/office/powerpoint/2010/main" val="4266712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29A0-C638-1FAB-F6E5-1FFA96AD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Candian Human Rights Act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F650C-083E-0D04-8637-CD28F9A2D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 workplace investigation may be accompanied by a parallel complaint under the CHRA if the treatment is based on a protected ground or if the investigation itself was discriminatory</a:t>
            </a:r>
            <a:endParaRPr lang="en-US">
              <a:solidFill>
                <a:srgbClr val="FF0000"/>
              </a:solidFill>
            </a:endParaRPr>
          </a:p>
          <a:p>
            <a:pPr>
              <a:buNone/>
            </a:pPr>
            <a:endParaRPr lang="en-US" sz="1100" b="1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buNone/>
            </a:pPr>
            <a:r>
              <a:rPr lang="en-US" sz="1100" b="1" i="1">
                <a:solidFill>
                  <a:srgbClr val="000000"/>
                </a:solidFill>
                <a:ea typeface="+mn-lt"/>
                <a:cs typeface="+mn-lt"/>
              </a:rPr>
              <a:t>Report</a:t>
            </a:r>
            <a:endParaRPr lang="en-US" i="1"/>
          </a:p>
          <a:p>
            <a:pPr>
              <a:buFont typeface="Wingdings"/>
              <a:buChar char="§"/>
            </a:pPr>
            <a:r>
              <a:rPr lang="en-US" sz="1100" b="1" i="1">
                <a:solidFill>
                  <a:srgbClr val="000000"/>
                </a:solidFill>
                <a:ea typeface="+mn-lt"/>
                <a:cs typeface="+mn-lt"/>
              </a:rPr>
              <a:t>44</a:t>
            </a: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100" b="1" i="1">
                <a:solidFill>
                  <a:srgbClr val="000000"/>
                </a:solidFill>
                <a:ea typeface="+mn-lt"/>
                <a:cs typeface="+mn-lt"/>
              </a:rPr>
              <a:t>(1)</a:t>
            </a: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 An investigator shall, as soon as possible after the conclusion of an investigation, submit to the Commission a report of the findings of the investigation.</a:t>
            </a:r>
            <a:endParaRPr lang="en-US" i="1"/>
          </a:p>
          <a:p>
            <a:pPr>
              <a:buFont typeface="Wingdings"/>
              <a:buChar char="§"/>
            </a:pPr>
            <a:r>
              <a:rPr lang="en-US" sz="1100" b="1" i="1">
                <a:solidFill>
                  <a:srgbClr val="000000"/>
                </a:solidFill>
                <a:ea typeface="+mn-lt"/>
                <a:cs typeface="+mn-lt"/>
              </a:rPr>
              <a:t>Action on receipt of report</a:t>
            </a:r>
            <a:endParaRPr lang="en-US" i="1"/>
          </a:p>
          <a:p>
            <a:pPr indent="0">
              <a:buNone/>
            </a:pPr>
            <a:r>
              <a:rPr lang="en-US" sz="1100" b="1" i="1">
                <a:solidFill>
                  <a:srgbClr val="000000"/>
                </a:solidFill>
                <a:ea typeface="+mn-lt"/>
                <a:cs typeface="+mn-lt"/>
              </a:rPr>
              <a:t>(2)</a:t>
            </a: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 If, on receipt of a report referred to in subsection (1), the Commission is satisfied</a:t>
            </a:r>
            <a:endParaRPr lang="en-US" i="1"/>
          </a:p>
          <a:p>
            <a:pPr marL="971550" lvl="1" indent="-285750">
              <a:buFont typeface="Wingdings"/>
              <a:buChar char="§"/>
            </a:pPr>
            <a:r>
              <a:rPr lang="en-US" sz="1100" b="1" i="1">
                <a:solidFill>
                  <a:srgbClr val="000000"/>
                </a:solidFill>
                <a:ea typeface="+mn-lt"/>
                <a:cs typeface="+mn-lt"/>
              </a:rPr>
              <a:t>(a)</a:t>
            </a: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 that the </a:t>
            </a:r>
            <a:r>
              <a:rPr lang="en-US" sz="1100" i="1">
                <a:solidFill>
                  <a:srgbClr val="000000"/>
                </a:solidFill>
                <a:highlight>
                  <a:srgbClr val="FFFF00"/>
                </a:highlight>
                <a:ea typeface="+mn-lt"/>
                <a:cs typeface="+mn-lt"/>
              </a:rPr>
              <a:t>complainant ought to exhaust grievance or review procedures otherwise reasonably available</a:t>
            </a: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, or</a:t>
            </a:r>
            <a:endParaRPr lang="en-US" i="1"/>
          </a:p>
          <a:p>
            <a:pPr marL="971550" lvl="1" indent="-285750">
              <a:buFont typeface="Wingdings"/>
              <a:buChar char="§"/>
            </a:pPr>
            <a:r>
              <a:rPr lang="en-US" sz="1100" b="1" i="1">
                <a:solidFill>
                  <a:srgbClr val="000000"/>
                </a:solidFill>
                <a:ea typeface="+mn-lt"/>
                <a:cs typeface="+mn-lt"/>
              </a:rPr>
              <a:t>(b)</a:t>
            </a: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 that the complaint could more appropriately be dealt with, initially or completely, by means of a procedure provided for under an Act of Parliament </a:t>
            </a:r>
            <a:r>
              <a:rPr lang="en-US" sz="1100" i="1">
                <a:solidFill>
                  <a:srgbClr val="000000"/>
                </a:solidFill>
                <a:highlight>
                  <a:srgbClr val="FFFF00"/>
                </a:highlight>
                <a:ea typeface="+mn-lt"/>
                <a:cs typeface="+mn-lt"/>
              </a:rPr>
              <a:t>other than this Act</a:t>
            </a: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,</a:t>
            </a:r>
            <a:endParaRPr lang="en-US" i="1"/>
          </a:p>
          <a:p>
            <a:pPr lvl="1" indent="0">
              <a:buNone/>
            </a:pPr>
            <a:r>
              <a:rPr lang="en-US" sz="1100" i="1">
                <a:solidFill>
                  <a:srgbClr val="000000"/>
                </a:solidFill>
                <a:ea typeface="+mn-lt"/>
                <a:cs typeface="+mn-lt"/>
              </a:rPr>
              <a:t>it shall refer the complainant to the appropriate authority.</a:t>
            </a:r>
            <a:endParaRPr lang="en-US" i="1"/>
          </a:p>
          <a:p>
            <a:pPr marL="0" indent="0">
              <a:buNone/>
            </a:pPr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14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94C5-5B01-2044-8B98-ADF5BC46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7" y="847806"/>
            <a:ext cx="10515600" cy="2852737"/>
          </a:xfrm>
        </p:spPr>
        <p:txBody>
          <a:bodyPr/>
          <a:lstStyle/>
          <a:p>
            <a:r>
              <a:rPr lang="en-US"/>
              <a:t>The Perspective of Managing a Workplace Investigation </a:t>
            </a:r>
          </a:p>
        </p:txBody>
      </p:sp>
    </p:spTree>
    <p:extLst>
      <p:ext uri="{BB962C8B-B14F-4D97-AF65-F5344CB8AC3E}">
        <p14:creationId xmlns:p14="http://schemas.microsoft.com/office/powerpoint/2010/main" val="3211296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ED70-6213-10AF-87D6-FDF0C53E8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231" y="384276"/>
            <a:ext cx="9144000" cy="875891"/>
          </a:xfrm>
        </p:spPr>
        <p:txBody>
          <a:bodyPr>
            <a:normAutofit fontScale="90000"/>
          </a:bodyPr>
          <a:lstStyle/>
          <a:p>
            <a:r>
              <a:rPr lang="en-US"/>
              <a:t>Key Points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4AFCD-8E6A-BB2E-4B5A-9552273A4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199" y="1635587"/>
            <a:ext cx="5107441" cy="40277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>
                <a:highlight>
                  <a:srgbClr val="FFFF00"/>
                </a:highlight>
              </a:rPr>
              <a:t>Clearly communicate</a:t>
            </a:r>
            <a:r>
              <a:rPr lang="en-US"/>
              <a:t> the process and timelines to all parties involved. 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/>
              <a:t>Procedural fairness is a cornerstone. 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/>
              <a:t>Take confidentiality seriously. 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r>
              <a:rPr lang="en-US"/>
              <a:t>Understand the interim options while the investigation runs its course. 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/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/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/>
          </a:p>
        </p:txBody>
      </p:sp>
      <p:pic>
        <p:nvPicPr>
          <p:cNvPr id="4" name="Picture 3" descr="A dock over water with a small island in the background&#10;&#10;Description automatically generated">
            <a:extLst>
              <a:ext uri="{FF2B5EF4-FFF2-40B4-BE49-F238E27FC236}">
                <a16:creationId xmlns:a16="http://schemas.microsoft.com/office/drawing/2014/main" id="{5E5F63AC-B488-D491-7F37-D724AAE5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116" y="1637221"/>
            <a:ext cx="5690558" cy="35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7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ED70-6213-10AF-87D6-FDF0C53E8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231" y="384276"/>
            <a:ext cx="9144000" cy="875891"/>
          </a:xfrm>
        </p:spPr>
        <p:txBody>
          <a:bodyPr>
            <a:normAutofit fontScale="90000"/>
          </a:bodyPr>
          <a:lstStyle/>
          <a:p>
            <a:r>
              <a:rPr lang="en-US"/>
              <a:t>Key Points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74AFCD-8E6A-BB2E-4B5A-9552273A4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199" y="1635587"/>
            <a:ext cx="9820552" cy="40277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For federally regulated employers, the investigator should be on the approved list of investigators (though not all entities have their lists finalized yet)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Investigator is should come to the material with an open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Employers have a duty to investigate harassment – even where there is no formal complaint 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There are likely other workplace policies being considered as well so make sure you have a copy of those (if not provided, the client can request directly if it is not known that you are involved)</a:t>
            </a:r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/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/>
          </a:p>
          <a:p>
            <a:pPr marL="342900" indent="-342900">
              <a:buFont typeface="Wingdings" panose="020B0604020202020204" pitchFamily="34" charset="0"/>
              <a:buChar char="§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4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94C5-5B01-2044-8B98-ADF5BC46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Perspective of Responding to a Complaint</a:t>
            </a:r>
          </a:p>
        </p:txBody>
      </p:sp>
    </p:spTree>
    <p:extLst>
      <p:ext uri="{BB962C8B-B14F-4D97-AF65-F5344CB8AC3E}">
        <p14:creationId xmlns:p14="http://schemas.microsoft.com/office/powerpoint/2010/main" val="140968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390777-F1A0-2DF6-E66B-915E926B7D0C}"/>
              </a:ext>
            </a:extLst>
          </p:cNvPr>
          <p:cNvSpPr/>
          <p:nvPr/>
        </p:nvSpPr>
        <p:spPr>
          <a:xfrm>
            <a:off x="6555782" y="795576"/>
            <a:ext cx="4726982" cy="543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000">
              <a:solidFill>
                <a:srgbClr val="00000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0D0B04-BBCB-27D8-C125-C055764A5B4E}"/>
              </a:ext>
            </a:extLst>
          </p:cNvPr>
          <p:cNvSpPr/>
          <p:nvPr/>
        </p:nvSpPr>
        <p:spPr>
          <a:xfrm>
            <a:off x="911817" y="769747"/>
            <a:ext cx="4726982" cy="543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000001"/>
                </a:solidFill>
                <a:latin typeface="Tahoma"/>
                <a:ea typeface="Tahoma"/>
                <a:cs typeface="Tahoma"/>
              </a:rPr>
              <a:t>613‑231‑8276</a:t>
            </a:r>
            <a:endParaRPr lang="en-US"/>
          </a:p>
        </p:txBody>
      </p:sp>
      <p:sp>
        <p:nvSpPr>
          <p:cNvPr id="10" name="Oval 9" hidden="1">
            <a:extLst>
              <a:ext uri="{FF2B5EF4-FFF2-40B4-BE49-F238E27FC236}">
                <a16:creationId xmlns:a16="http://schemas.microsoft.com/office/drawing/2014/main" id="{C634C30C-FFF5-E352-A01F-6505AA5EB450}"/>
              </a:ext>
            </a:extLst>
          </p:cNvPr>
          <p:cNvSpPr/>
          <p:nvPr/>
        </p:nvSpPr>
        <p:spPr>
          <a:xfrm>
            <a:off x="6822675" y="1119577"/>
            <a:ext cx="3562864" cy="35113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miling in a black shirt&#10;&#10;Description automatically generated">
            <a:extLst>
              <a:ext uri="{FF2B5EF4-FFF2-40B4-BE49-F238E27FC236}">
                <a16:creationId xmlns:a16="http://schemas.microsoft.com/office/drawing/2014/main" id="{DA829816-54FB-F8D8-F794-08A5F04C9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4" t="19449" r="25758" b="29198"/>
          <a:stretch/>
        </p:blipFill>
        <p:spPr>
          <a:xfrm>
            <a:off x="1310202" y="941046"/>
            <a:ext cx="3566264" cy="3763814"/>
          </a:xfrm>
          <a:prstGeom prst="rect">
            <a:avLst/>
          </a:prstGeom>
        </p:spPr>
      </p:pic>
      <p:pic>
        <p:nvPicPr>
          <p:cNvPr id="5" name="Picture 4" descr="A person smiling in a black shirt&#10;&#10;Description automatically generated">
            <a:extLst>
              <a:ext uri="{FF2B5EF4-FFF2-40B4-BE49-F238E27FC236}">
                <a16:creationId xmlns:a16="http://schemas.microsoft.com/office/drawing/2014/main" id="{05CA6340-50D7-4520-9F39-25318D72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79" t="18578" r="20194" b="25848"/>
          <a:stretch/>
        </p:blipFill>
        <p:spPr>
          <a:xfrm>
            <a:off x="7179608" y="918480"/>
            <a:ext cx="4062064" cy="41185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7E87D7-21FF-923F-36AF-7D13D122505F}"/>
              </a:ext>
            </a:extLst>
          </p:cNvPr>
          <p:cNvSpPr txBox="1"/>
          <p:nvPr/>
        </p:nvSpPr>
        <p:spPr>
          <a:xfrm>
            <a:off x="1131376" y="4894880"/>
            <a:ext cx="420520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Muli"/>
                <a:cs typeface="Arial"/>
              </a:rPr>
              <a:t>Claire Kane Boychuk</a:t>
            </a:r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  <a:latin typeface="Muli"/>
                <a:ea typeface="Arial"/>
                <a:cs typeface="Arial"/>
              </a:rPr>
              <a:t>claire</a:t>
            </a:r>
            <a:r>
              <a:rPr lang="en-US" sz="2000" kern="1200">
                <a:solidFill>
                  <a:schemeClr val="tx2"/>
                </a:solidFill>
                <a:latin typeface="Muli"/>
                <a:ea typeface="Arial"/>
                <a:cs typeface="Arial"/>
              </a:rPr>
              <a:t>.</a:t>
            </a:r>
            <a:r>
              <a:rPr lang="en-US" sz="2000">
                <a:solidFill>
                  <a:schemeClr val="tx2"/>
                </a:solidFill>
                <a:latin typeface="Muli"/>
                <a:ea typeface="Arial"/>
                <a:cs typeface="Arial"/>
              </a:rPr>
              <a:t>boychuk</a:t>
            </a:r>
            <a:r>
              <a:rPr lang="en-US" sz="2000" kern="1200">
                <a:solidFill>
                  <a:schemeClr val="tx2"/>
                </a:solidFill>
                <a:latin typeface="Muli"/>
                <a:ea typeface="Arial"/>
                <a:cs typeface="Arial"/>
              </a:rPr>
              <a:t>@nelliganlaw.ca</a:t>
            </a:r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  <a:latin typeface="Muli"/>
                <a:cs typeface="Arial"/>
              </a:rPr>
              <a:t>613-231- 8211</a:t>
            </a:r>
            <a:endParaRPr lang="en-US"/>
          </a:p>
          <a:p>
            <a:pPr algn="ctr"/>
            <a:endParaRPr lang="en-US" sz="2000" b="1">
              <a:solidFill>
                <a:schemeClr val="tx2"/>
              </a:solidFill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36647-87C3-61BC-4C5B-AEA41C5DE7AB}"/>
              </a:ext>
            </a:extLst>
          </p:cNvPr>
          <p:cNvSpPr txBox="1"/>
          <p:nvPr/>
        </p:nvSpPr>
        <p:spPr>
          <a:xfrm>
            <a:off x="6814087" y="4869049"/>
            <a:ext cx="420520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Muli"/>
                <a:cs typeface="Arial"/>
              </a:rPr>
              <a:t>Adrienne Fanjoy</a:t>
            </a:r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  <a:latin typeface="Muli"/>
                <a:ea typeface="Arial"/>
                <a:cs typeface="Arial"/>
              </a:rPr>
              <a:t>adrienne.fanjoy@</a:t>
            </a:r>
            <a:r>
              <a:rPr lang="en-US" sz="2000" kern="1200">
                <a:solidFill>
                  <a:schemeClr val="tx2"/>
                </a:solidFill>
                <a:latin typeface="Muli"/>
                <a:ea typeface="Arial"/>
                <a:cs typeface="Arial"/>
              </a:rPr>
              <a:t>nelliganlaw.ca</a:t>
            </a:r>
            <a:endParaRPr lang="en-US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  <a:latin typeface="Muli"/>
                <a:cs typeface="Arial"/>
              </a:rPr>
              <a:t>613‑231‑8276</a:t>
            </a:r>
            <a:endParaRPr lang="en-US"/>
          </a:p>
          <a:p>
            <a:pPr algn="ctr"/>
            <a:endParaRPr lang="en-US" sz="2000" b="1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78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759-CEF1-8B44-AC03-DBF3C65996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“Every party must be given a full and ample opportunity to participate…”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06A18-D14E-174B-A457-97ACFBF86D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Section 21.6 </a:t>
            </a:r>
            <a:r>
              <a:rPr lang="en-US" i="1"/>
              <a:t>Public Servants Disclosure Protection Act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2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/>
              <a:t>Working with a lawyer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Lawyers can often assist in the background </a:t>
            </a:r>
          </a:p>
        </p:txBody>
      </p:sp>
      <p:pic>
        <p:nvPicPr>
          <p:cNvPr id="4" name="Picture 3" descr="Women talking in office">
            <a:extLst>
              <a:ext uri="{FF2B5EF4-FFF2-40B4-BE49-F238E27FC236}">
                <a16:creationId xmlns:a16="http://schemas.microsoft.com/office/drawing/2014/main" id="{5502FC4C-DB9A-3C54-83C1-5F3BC5664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7" r="871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5604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/>
              <a:t>Working with a lawyer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/>
              <a:t>Make their involvement known if/when needed. For example:</a:t>
            </a:r>
          </a:p>
          <a:p>
            <a:pPr lvl="1"/>
            <a:r>
              <a:rPr lang="en-US" sz="1800"/>
              <a:t>If there are concerns with messaging around a client being placed on leave or safety concerns for a client;</a:t>
            </a:r>
          </a:p>
          <a:p>
            <a:pPr lvl="1"/>
            <a:r>
              <a:rPr lang="en-US" sz="1800"/>
              <a:t>If there are concerns with respect to the disclosure/process;</a:t>
            </a:r>
          </a:p>
          <a:p>
            <a:pPr lvl="1"/>
            <a:r>
              <a:rPr lang="en-US" sz="1800"/>
              <a:t>The employer or investigator is delaying;</a:t>
            </a:r>
          </a:p>
          <a:p>
            <a:pPr lvl="1"/>
            <a:r>
              <a:rPr lang="en-US" sz="1800"/>
              <a:t>You have concerns that confidentiality is not being maintained;</a:t>
            </a:r>
          </a:p>
          <a:p>
            <a:endParaRPr lang="en-US" sz="2200"/>
          </a:p>
        </p:txBody>
      </p:sp>
      <p:pic>
        <p:nvPicPr>
          <p:cNvPr id="4" name="Picture 3" descr="Women talking in office">
            <a:extLst>
              <a:ext uri="{FF2B5EF4-FFF2-40B4-BE49-F238E27FC236}">
                <a16:creationId xmlns:a16="http://schemas.microsoft.com/office/drawing/2014/main" id="{5502FC4C-DB9A-3C54-83C1-5F3BC566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7" r="871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0811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/>
              <a:t>Working with a lawyer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Make their involvement known if/when needed. For example:</a:t>
            </a:r>
          </a:p>
          <a:p>
            <a:pPr lvl="1"/>
            <a:r>
              <a:rPr lang="en-US" sz="2000"/>
              <a:t>The client has concerns with something the investigator said or did during the interview;</a:t>
            </a:r>
          </a:p>
          <a:p>
            <a:pPr lvl="1"/>
            <a:r>
              <a:rPr lang="en-US" sz="2000"/>
              <a:t>You have concerns with respect to your client’s right to procedural fairness being maintained;</a:t>
            </a:r>
          </a:p>
          <a:p>
            <a:pPr lvl="1"/>
            <a:r>
              <a:rPr lang="en-US" sz="2000"/>
              <a:t>There are concerns with the findings </a:t>
            </a:r>
          </a:p>
          <a:p>
            <a:endParaRPr lang="en-US" sz="2200"/>
          </a:p>
        </p:txBody>
      </p:sp>
      <p:pic>
        <p:nvPicPr>
          <p:cNvPr id="4" name="Picture 3" descr="Women talking in office">
            <a:extLst>
              <a:ext uri="{FF2B5EF4-FFF2-40B4-BE49-F238E27FC236}">
                <a16:creationId xmlns:a16="http://schemas.microsoft.com/office/drawing/2014/main" id="{5502FC4C-DB9A-3C54-83C1-5F3BC5664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7" r="871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5087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/>
              <a:t>Working with a lawyer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300"/>
              <a:t>It can be important to put these concerns on the record – it’s not always necessary for them to be addressed immediately </a:t>
            </a:r>
          </a:p>
          <a:p>
            <a:endParaRPr lang="en-US" sz="2200"/>
          </a:p>
        </p:txBody>
      </p:sp>
      <p:pic>
        <p:nvPicPr>
          <p:cNvPr id="4" name="Picture 3" descr="Women talking in office">
            <a:extLst>
              <a:ext uri="{FF2B5EF4-FFF2-40B4-BE49-F238E27FC236}">
                <a16:creationId xmlns:a16="http://schemas.microsoft.com/office/drawing/2014/main" id="{5502FC4C-DB9A-3C54-83C1-5F3BC5664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7" r="871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0900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41" y="1153572"/>
            <a:ext cx="3716593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Preparing for an Investigation Meeting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n-US" sz="2600"/>
              <a:t>Understand the allegations</a:t>
            </a:r>
          </a:p>
          <a:p>
            <a:r>
              <a:rPr lang="en-US" sz="2600"/>
              <a:t>Meet with your lawyer to go over what happened </a:t>
            </a:r>
          </a:p>
          <a:p>
            <a:r>
              <a:rPr lang="en-US" sz="2600"/>
              <a:t>Your lawyer will ask you to clarify parts that aren’t clear</a:t>
            </a:r>
          </a:p>
          <a:p>
            <a:r>
              <a:rPr lang="en-US" sz="2600"/>
              <a:t>Together you can discuss what documents should be provided </a:t>
            </a:r>
          </a:p>
          <a:p>
            <a:r>
              <a:rPr lang="en-US" sz="2600"/>
              <a:t>If you bring a document into the interview room, the investigator is going to want a copy. Refusing to provide a copy may lead to adverse inferences </a:t>
            </a:r>
          </a:p>
          <a:p>
            <a:r>
              <a:rPr lang="en-US" sz="2600"/>
              <a:t>Prepare your demeanor – Respondents may inadvertently harm their position by coming across as defensive, uncooperative, etc. </a:t>
            </a:r>
          </a:p>
        </p:txBody>
      </p:sp>
    </p:spTree>
    <p:extLst>
      <p:ext uri="{BB962C8B-B14F-4D97-AF65-F5344CB8AC3E}">
        <p14:creationId xmlns:p14="http://schemas.microsoft.com/office/powerpoint/2010/main" val="60076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41" y="1153572"/>
            <a:ext cx="3716593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Preparing for an Investigation Meeting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/>
              <a:t>Decide if you want your lawyer to attend the interview or not </a:t>
            </a:r>
          </a:p>
          <a:p>
            <a:r>
              <a:rPr lang="en-US"/>
              <a:t>A lawyer’s involvement during an interview is limited, but it can be helpful to have someone there to take notes</a:t>
            </a:r>
          </a:p>
          <a:p>
            <a:r>
              <a:rPr lang="en-US"/>
              <a:t>Your lawyer will not give evidence on your behalf </a:t>
            </a:r>
          </a:p>
          <a:p>
            <a:r>
              <a:rPr lang="en-US"/>
              <a:t>If the meeting is being recorded, ask for a copy </a:t>
            </a:r>
          </a:p>
        </p:txBody>
      </p:sp>
    </p:spTree>
    <p:extLst>
      <p:ext uri="{BB962C8B-B14F-4D97-AF65-F5344CB8AC3E}">
        <p14:creationId xmlns:p14="http://schemas.microsoft.com/office/powerpoint/2010/main" val="1159578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Will there be a statement?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If the investigator prepares a statement, review and modify carefully </a:t>
            </a:r>
          </a:p>
          <a:p>
            <a:r>
              <a:rPr lang="en-US"/>
              <a:t>Make necessary revisions or clarifications</a:t>
            </a:r>
          </a:p>
          <a:p>
            <a:r>
              <a:rPr lang="en-US"/>
              <a:t>If asked to finalize a statement during the meeting, consider objecting </a:t>
            </a:r>
          </a:p>
        </p:txBody>
      </p:sp>
    </p:spTree>
    <p:extLst>
      <p:ext uri="{BB962C8B-B14F-4D97-AF65-F5344CB8AC3E}">
        <p14:creationId xmlns:p14="http://schemas.microsoft.com/office/powerpoint/2010/main" val="4050591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94C5-5B01-2044-8B98-ADF5BC46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05" y="722779"/>
            <a:ext cx="10515600" cy="1451641"/>
          </a:xfrm>
        </p:spPr>
        <p:txBody>
          <a:bodyPr/>
          <a:lstStyle/>
          <a:p>
            <a:r>
              <a:rPr lang="en-US"/>
              <a:t>Common Pitfalls </a:t>
            </a:r>
          </a:p>
        </p:txBody>
      </p:sp>
    </p:spTree>
    <p:extLst>
      <p:ext uri="{BB962C8B-B14F-4D97-AF65-F5344CB8AC3E}">
        <p14:creationId xmlns:p14="http://schemas.microsoft.com/office/powerpoint/2010/main" val="1907644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 and Areas of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Retain any documents that are or could become relevant to the investigation </a:t>
            </a:r>
          </a:p>
          <a:p>
            <a:r>
              <a:rPr lang="en-US"/>
              <a:t>If possible, avoid speaking with the complainant until the investigation is complete </a:t>
            </a:r>
          </a:p>
          <a:p>
            <a:r>
              <a:rPr lang="en-US"/>
              <a:t>If this is not possible, ask your supervisor for advice </a:t>
            </a:r>
          </a:p>
          <a:p>
            <a:r>
              <a:rPr lang="en-US"/>
              <a:t>Do not bring any notes with you into the interview </a:t>
            </a:r>
          </a:p>
          <a:p>
            <a:r>
              <a:rPr lang="en-US"/>
              <a:t>Be careful of what you post on social media </a:t>
            </a:r>
          </a:p>
        </p:txBody>
      </p:sp>
    </p:spTree>
    <p:extLst>
      <p:ext uri="{BB962C8B-B14F-4D97-AF65-F5344CB8AC3E}">
        <p14:creationId xmlns:p14="http://schemas.microsoft.com/office/powerpoint/2010/main" val="87395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58CF-BC54-B00F-DC58-12ED60A0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Disclaimer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66C5AF-D454-3F8B-E2BA-1683DF0EA554}"/>
              </a:ext>
            </a:extLst>
          </p:cNvPr>
          <p:cNvSpPr/>
          <p:nvPr/>
        </p:nvSpPr>
        <p:spPr>
          <a:xfrm>
            <a:off x="2583" y="1828799"/>
            <a:ext cx="12192001" cy="25055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84A63-CE5B-5CAD-8B45-AFAB71ECB84A}"/>
              </a:ext>
            </a:extLst>
          </p:cNvPr>
          <p:cNvSpPr txBox="1"/>
          <p:nvPr/>
        </p:nvSpPr>
        <p:spPr>
          <a:xfrm>
            <a:off x="834325" y="2430650"/>
            <a:ext cx="1097280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i="1"/>
              <a:t>This presentation is for educational purposes only and should not be construed as legal advice.</a:t>
            </a:r>
            <a:endParaRPr lang="en-US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70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Pitfalls and Areas of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Do not use inflammatory language </a:t>
            </a:r>
          </a:p>
          <a:p>
            <a:r>
              <a:rPr lang="en-US"/>
              <a:t>Maintain credibility</a:t>
            </a:r>
          </a:p>
          <a:p>
            <a:r>
              <a:rPr lang="en-US"/>
              <a:t>Assume the investigator has a copy of written communications sent to the Principal Party </a:t>
            </a:r>
          </a:p>
          <a:p>
            <a:r>
              <a:rPr lang="en-US"/>
              <a:t>Everything you want to say must be in the hands of the investigator </a:t>
            </a:r>
          </a:p>
        </p:txBody>
      </p:sp>
    </p:spTree>
    <p:extLst>
      <p:ext uri="{BB962C8B-B14F-4D97-AF65-F5344CB8AC3E}">
        <p14:creationId xmlns:p14="http://schemas.microsoft.com/office/powerpoint/2010/main" val="383076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 to write an Out of Office in German.">
            <a:extLst>
              <a:ext uri="{FF2B5EF4-FFF2-40B4-BE49-F238E27FC236}">
                <a16:creationId xmlns:a16="http://schemas.microsoft.com/office/drawing/2014/main" id="{AD0B6887-98CB-04B5-6D19-F09A26D7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041" y="1675118"/>
            <a:ext cx="4912407" cy="2769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60B2B7-3F64-2C4B-0426-DBC115729D82}"/>
              </a:ext>
            </a:extLst>
          </p:cNvPr>
          <p:cNvSpPr txBox="1"/>
          <p:nvPr/>
        </p:nvSpPr>
        <p:spPr>
          <a:xfrm>
            <a:off x="837768" y="1902457"/>
            <a:ext cx="464819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Investigations can be hard psychologically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Take the time to get the support you need for your well being </a:t>
            </a:r>
          </a:p>
          <a:p>
            <a:pPr marL="285750" indent="-285750">
              <a:buFont typeface="Wingdings"/>
              <a:buChar char="§"/>
            </a:pPr>
            <a:endParaRPr lang="en-US" sz="2400"/>
          </a:p>
          <a:p>
            <a:pPr marL="285750" indent="-285750">
              <a:buFont typeface="Wingdings"/>
              <a:buChar char="§"/>
            </a:pPr>
            <a:endParaRPr lang="en-US" sz="2400"/>
          </a:p>
          <a:p>
            <a:pPr marL="285750" indent="-285750">
              <a:buFont typeface="Wingdings"/>
              <a:buChar char="§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89625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94C5-5B01-2044-8B98-ADF5BC462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91" y="581078"/>
            <a:ext cx="10515600" cy="1131514"/>
          </a:xfrm>
        </p:spPr>
        <p:txBody>
          <a:bodyPr/>
          <a:lstStyle/>
          <a:p>
            <a:r>
              <a:rPr lang="en-US"/>
              <a:t>Further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40489-F5AB-5AC6-C128-B640C6399B56}"/>
              </a:ext>
            </a:extLst>
          </p:cNvPr>
          <p:cNvSpPr txBox="1"/>
          <p:nvPr/>
        </p:nvSpPr>
        <p:spPr>
          <a:xfrm>
            <a:off x="1685365" y="2088776"/>
            <a:ext cx="9529481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800">
                <a:cs typeface="Arial"/>
              </a:rPr>
              <a:t>Reach out to APEX Advisors for further resources​</a:t>
            </a:r>
          </a:p>
          <a:p>
            <a:pPr>
              <a:buChar char="•"/>
            </a:pPr>
            <a:r>
              <a:rPr lang="en-US" sz="2800">
                <a:cs typeface="Arial"/>
              </a:rPr>
              <a:t>Review relevant Treasury Board </a:t>
            </a:r>
            <a:r>
              <a:rPr lang="en-US" sz="2800">
                <a:solidFill>
                  <a:srgbClr val="0537AB"/>
                </a:solidFill>
                <a:cs typeface="Arial"/>
                <a:hlinkClick r:id="rId2"/>
              </a:rPr>
              <a:t>directives and trainings</a:t>
            </a:r>
            <a:r>
              <a:rPr lang="en-US" sz="2800">
                <a:cs typeface="Arial"/>
              </a:rPr>
              <a:t> ​</a:t>
            </a:r>
          </a:p>
          <a:p>
            <a:pPr>
              <a:buChar char="•"/>
            </a:pPr>
            <a:r>
              <a:rPr lang="en-US" sz="2800">
                <a:cs typeface="Arial"/>
              </a:rPr>
              <a:t>Reach out to a lawyer for legal advice </a:t>
            </a:r>
          </a:p>
        </p:txBody>
      </p:sp>
    </p:spTree>
    <p:extLst>
      <p:ext uri="{BB962C8B-B14F-4D97-AF65-F5344CB8AC3E}">
        <p14:creationId xmlns:p14="http://schemas.microsoft.com/office/powerpoint/2010/main" val="2882277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64A2C-75CF-0947-86B6-7990C0AC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8" y="2233803"/>
            <a:ext cx="3932237" cy="16002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8993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1C33-64D6-8F48-64E4-8EB6A2B6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07DA-810C-DA9A-D2C9-52982C5A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559" y="1696229"/>
            <a:ext cx="45221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Different types of workplace investigations</a:t>
            </a:r>
          </a:p>
          <a:p>
            <a:r>
              <a:rPr lang="en-US"/>
              <a:t>Managing an investigation</a:t>
            </a:r>
          </a:p>
          <a:p>
            <a:r>
              <a:rPr lang="en-US"/>
              <a:t>Responding to an investigation </a:t>
            </a:r>
          </a:p>
          <a:p>
            <a:r>
              <a:rPr lang="en-US"/>
              <a:t>Common pitfalls </a:t>
            </a:r>
          </a:p>
          <a:p>
            <a:r>
              <a:rPr lang="en-US"/>
              <a:t>Further Information 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small island with palm trees&#10;&#10;Description automatically generated">
            <a:extLst>
              <a:ext uri="{FF2B5EF4-FFF2-40B4-BE49-F238E27FC236}">
                <a16:creationId xmlns:a16="http://schemas.microsoft.com/office/drawing/2014/main" id="{6DAF8C1E-9623-9B82-04D4-D6A6ADF3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240" y="1831675"/>
            <a:ext cx="6423802" cy="31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56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94C5-5B01-2044-8B98-ADF5BC46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the different types of workplace investigations </a:t>
            </a:r>
          </a:p>
        </p:txBody>
      </p:sp>
    </p:spTree>
    <p:extLst>
      <p:ext uri="{BB962C8B-B14F-4D97-AF65-F5344CB8AC3E}">
        <p14:creationId xmlns:p14="http://schemas.microsoft.com/office/powerpoint/2010/main" val="188404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96E7-D5C4-13B1-D502-7F1A3066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47" y="463737"/>
            <a:ext cx="10515600" cy="1325563"/>
          </a:xfrm>
        </p:spPr>
        <p:txBody>
          <a:bodyPr/>
          <a:lstStyle/>
          <a:p>
            <a:r>
              <a:rPr lang="en-US"/>
              <a:t>Investigative Frameworks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1B14C-CAF5-37EB-719F-B177556C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45" y="197310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Canada Labour Code Regulations </a:t>
            </a:r>
          </a:p>
          <a:p>
            <a:r>
              <a:rPr lang="en-US"/>
              <a:t>Treasury Board Directives</a:t>
            </a:r>
          </a:p>
          <a:p>
            <a:r>
              <a:rPr lang="en-US"/>
              <a:t>Public Servants Disclosure Protection Act </a:t>
            </a:r>
          </a:p>
          <a:p>
            <a:r>
              <a:rPr lang="en-US"/>
              <a:t>Canadian Human Rights Act (jurisdiction)</a:t>
            </a:r>
          </a:p>
          <a:p>
            <a:r>
              <a:rPr lang="en-US"/>
              <a:t>And many others.... (Conflict of Interest Commissioner, Public Service Commission, etc.)</a:t>
            </a:r>
          </a:p>
          <a:p>
            <a:pPr marL="0" indent="0">
              <a:buNone/>
            </a:pPr>
            <a:endParaRPr lang="en-US"/>
          </a:p>
          <a:p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74245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1C33-64D6-8F48-64E4-8EB6A2B6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Canada Labour Code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07DA-810C-DA9A-D2C9-52982C5A5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Bill C-65: Workplace Harassment and Violence Prevention Regulations </a:t>
            </a:r>
          </a:p>
          <a:p>
            <a:pPr lvl="1"/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Introduces a more </a:t>
            </a:r>
            <a:r>
              <a:rPr lang="en-US" sz="2800" u="sng">
                <a:solidFill>
                  <a:srgbClr val="284162"/>
                </a:solidFill>
                <a:ea typeface="+mn-lt"/>
                <a:cs typeface="+mn-lt"/>
                <a:hlinkClick r:id="rId3"/>
              </a:rPr>
              <a:t>comprehensive definition</a:t>
            </a:r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 of harassment and violence;</a:t>
            </a:r>
            <a:endParaRPr lang="en-US" sz="2800"/>
          </a:p>
          <a:p>
            <a:pPr lvl="1"/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Focuses on prevention and identifying root causes for harassment and violence in the workplace;</a:t>
            </a:r>
            <a:endParaRPr lang="en-US" sz="2800"/>
          </a:p>
          <a:p>
            <a:pPr lvl="1"/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Mandates supervisors/managers to follow steps towards a resolution process within specific timeframes when responding to notifications of harassment and violence;</a:t>
            </a:r>
            <a:endParaRPr lang="en-US" sz="28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0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1C33-64D6-8F48-64E4-8EB6A2B6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Canada Labour Code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07DA-810C-DA9A-D2C9-52982C5A5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Bill C-65: Workplace Harassment and Violence Prevention Regulations </a:t>
            </a:r>
          </a:p>
          <a:p>
            <a:pPr lvl="1"/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...</a:t>
            </a:r>
          </a:p>
          <a:p>
            <a:pPr lvl="1"/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Mandates harassment and violence prevention training;</a:t>
            </a:r>
            <a:endParaRPr lang="en-US" sz="2800">
              <a:solidFill>
                <a:srgbClr val="333333"/>
              </a:solidFill>
            </a:endParaRPr>
          </a:p>
          <a:p>
            <a:pPr lvl="1"/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Adds robust privacy and confidentiality requirements; and</a:t>
            </a:r>
            <a:endParaRPr lang="en-US" sz="2800">
              <a:solidFill>
                <a:srgbClr val="333333"/>
              </a:solidFill>
            </a:endParaRPr>
          </a:p>
          <a:p>
            <a:pPr lvl="1"/>
            <a:r>
              <a:rPr lang="en-US" sz="2800">
                <a:solidFill>
                  <a:srgbClr val="333333"/>
                </a:solidFill>
                <a:ea typeface="+mn-lt"/>
                <a:cs typeface="+mn-lt"/>
              </a:rPr>
              <a:t>Adds new employer obligations towards former employees.</a:t>
            </a:r>
          </a:p>
          <a:p>
            <a:pPr lvl="1"/>
            <a:endParaRPr lang="en-US" sz="2800">
              <a:solidFill>
                <a:srgbClr val="333333"/>
              </a:solidFill>
            </a:endParaRP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0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1C33-64D6-8F48-64E4-8EB6A2B6C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Bill C-65 – Workplace Harassment and Violence Prevention Regs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07DA-810C-DA9A-D2C9-52982C5A5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CLC investigations cannot be used in disciplinary processes but....</a:t>
            </a:r>
          </a:p>
          <a:p>
            <a:r>
              <a:rPr lang="en-US"/>
              <a:t>A parallel investigation may be launched depending on the gravity/type of allegations. </a:t>
            </a:r>
          </a:p>
          <a:p>
            <a:r>
              <a:rPr lang="en-US"/>
              <a:t>For instance, a CLC investigation could take place with a PSDPA investigation or values and ethics investigation running in parallel, by the same investigator. </a:t>
            </a:r>
          </a:p>
          <a:p>
            <a:r>
              <a:rPr lang="en-US"/>
              <a:t>If you are found guilty of misconduct, you will want to speak with an APEX advisor. 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6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35465B"/>
      </a:dk2>
      <a:lt2>
        <a:srgbClr val="E7E6E6"/>
      </a:lt2>
      <a:accent1>
        <a:srgbClr val="C1C5CC"/>
      </a:accent1>
      <a:accent2>
        <a:srgbClr val="A6AEB6"/>
      </a:accent2>
      <a:accent3>
        <a:srgbClr val="8B95A0"/>
      </a:accent3>
      <a:accent4>
        <a:srgbClr val="C8102E"/>
      </a:accent4>
      <a:accent5>
        <a:srgbClr val="35465B"/>
      </a:accent5>
      <a:accent6>
        <a:srgbClr val="35465B"/>
      </a:accent6>
      <a:hlink>
        <a:srgbClr val="0537AB"/>
      </a:hlink>
      <a:folHlink>
        <a:srgbClr val="954F72"/>
      </a:folHlink>
    </a:clrScheme>
    <a:fontScheme name="Nelligan">
      <a:majorFont>
        <a:latin typeface="Muli"/>
        <a:ea typeface=""/>
        <a:cs typeface=""/>
      </a:majorFont>
      <a:minorFont>
        <a:latin typeface="Mul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b81110-8cae-44ff-8215-3d4fc09724d6">
      <Terms xmlns="http://schemas.microsoft.com/office/infopath/2007/PartnerControls"/>
    </lcf76f155ced4ddcb4097134ff3c332f>
    <TaxCatchAll xmlns="b5316429-3900-4aba-97d9-8c0aadd55ff7" xsi:nil="true"/>
    <SharedWithUsers xmlns="b5316429-3900-4aba-97d9-8c0aadd55ff7">
      <UserInfo>
        <DisplayName>Taiji Yoshino</DisplayName>
        <AccountId>24</AccountId>
        <AccountType/>
      </UserInfo>
      <UserInfo>
        <DisplayName>Wing T. Yan</DisplayName>
        <AccountId>120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E8AFF803F92A4AB54BA8C289F3D479" ma:contentTypeVersion="13" ma:contentTypeDescription="Create a new document." ma:contentTypeScope="" ma:versionID="f32a8dd2ab8e9728251fa4a8d90e43d4">
  <xsd:schema xmlns:xsd="http://www.w3.org/2001/XMLSchema" xmlns:xs="http://www.w3.org/2001/XMLSchema" xmlns:p="http://schemas.microsoft.com/office/2006/metadata/properties" xmlns:ns2="62b81110-8cae-44ff-8215-3d4fc09724d6" xmlns:ns3="b5316429-3900-4aba-97d9-8c0aadd55ff7" targetNamespace="http://schemas.microsoft.com/office/2006/metadata/properties" ma:root="true" ma:fieldsID="3553c90db96f0ca46653ac61cb2a3e21" ns2:_="" ns3:_="">
    <xsd:import namespace="62b81110-8cae-44ff-8215-3d4fc09724d6"/>
    <xsd:import namespace="b5316429-3900-4aba-97d9-8c0aadd55f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b81110-8cae-44ff-8215-3d4fc09724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c39df9e-cd45-44d6-b56d-f607f05d58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16429-3900-4aba-97d9-8c0aadd55ff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e274800-4cf9-4878-be8b-7c5f3eeb9f96}" ma:internalName="TaxCatchAll" ma:showField="CatchAllData" ma:web="b5316429-3900-4aba-97d9-8c0aadd55f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342A3A-1D54-48ED-968E-A1B4803FA3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E5F055-EB33-496E-8645-8E7C62D47764}">
  <ds:schemaRefs>
    <ds:schemaRef ds:uri="62b81110-8cae-44ff-8215-3d4fc09724d6"/>
    <ds:schemaRef ds:uri="b5316429-3900-4aba-97d9-8c0aadd55f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46381A-67C8-4F9A-8804-4A41B5A53120}">
  <ds:schemaRefs>
    <ds:schemaRef ds:uri="62b81110-8cae-44ff-8215-3d4fc09724d6"/>
    <ds:schemaRef ds:uri="b5316429-3900-4aba-97d9-8c0aadd55f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1635</Words>
  <Application>Microsoft Office PowerPoint</Application>
  <PresentationFormat>Widescreen</PresentationFormat>
  <Paragraphs>171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Tahoma</vt:lpstr>
      <vt:lpstr>Wingdings</vt:lpstr>
      <vt:lpstr>Times New Roman</vt:lpstr>
      <vt:lpstr>Muli</vt:lpstr>
      <vt:lpstr>Arial</vt:lpstr>
      <vt:lpstr>Office Theme</vt:lpstr>
      <vt:lpstr>Managing Workplace Investigations </vt:lpstr>
      <vt:lpstr>PowerPoint Presentation</vt:lpstr>
      <vt:lpstr>Disclaimer</vt:lpstr>
      <vt:lpstr>OVERVIEW</vt:lpstr>
      <vt:lpstr>Understanding the different types of workplace investigations </vt:lpstr>
      <vt:lpstr>Investigative Frameworks </vt:lpstr>
      <vt:lpstr>Canada Labour Code </vt:lpstr>
      <vt:lpstr>Canada Labour Code </vt:lpstr>
      <vt:lpstr>Bill C-65 – Workplace Harassment and Violence Prevention Regs</vt:lpstr>
      <vt:lpstr>PowerPoint Presentation</vt:lpstr>
      <vt:lpstr>Treasury Board Directive on the Prevention and Resolution of Workplace Harassment and Violence </vt:lpstr>
      <vt:lpstr>PSDPA (whistleblower legislation)</vt:lpstr>
      <vt:lpstr>Process - PSDPA </vt:lpstr>
      <vt:lpstr>Process – PSDPA </vt:lpstr>
      <vt:lpstr>Candian Human Rights Act </vt:lpstr>
      <vt:lpstr>The Perspective of Managing a Workplace Investigation </vt:lpstr>
      <vt:lpstr>Key Points </vt:lpstr>
      <vt:lpstr>Key Points </vt:lpstr>
      <vt:lpstr>The Perspective of Responding to a Complaint</vt:lpstr>
      <vt:lpstr>“Every party must be given a full and ample opportunity to participate…”</vt:lpstr>
      <vt:lpstr>Working with a lawyer</vt:lpstr>
      <vt:lpstr>Working with a lawyer</vt:lpstr>
      <vt:lpstr>Working with a lawyer</vt:lpstr>
      <vt:lpstr>Working with a lawyer</vt:lpstr>
      <vt:lpstr>Preparing for an Investigation Meeting </vt:lpstr>
      <vt:lpstr>Preparing for an Investigation Meeting </vt:lpstr>
      <vt:lpstr>Will there be a statement?</vt:lpstr>
      <vt:lpstr>Common Pitfalls </vt:lpstr>
      <vt:lpstr>Pitfalls and Areas of Risk</vt:lpstr>
      <vt:lpstr>Pitfalls and Areas of Risk</vt:lpstr>
      <vt:lpstr>PowerPoint Presentation</vt:lpstr>
      <vt:lpstr>Further information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Nathalie Vallée</cp:lastModifiedBy>
  <cp:revision>22</cp:revision>
  <dcterms:created xsi:type="dcterms:W3CDTF">2019-12-03T18:52:26Z</dcterms:created>
  <dcterms:modified xsi:type="dcterms:W3CDTF">2023-09-13T14:21:46Z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0x010100DBE8AFF803F92A4AB54BA8C289F3D479</vt:lpwstr>
  </property>
  <property fmtid="{D5CDD505-2E9C-101B-9397-08002B2CF9AE}" pid="3" name="MediaServiceImageTags">
    <vt:lpwstr/>
  </property>
</Properties>
</file>